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8" r:id="rId4"/>
    <p:sldMasterId id="2147483759" r:id="rId5"/>
  </p:sldMasterIdLst>
  <p:notesMasterIdLst>
    <p:notesMasterId r:id="rId39"/>
  </p:notesMasterIdLst>
  <p:sldIdLst>
    <p:sldId id="2370" r:id="rId6"/>
    <p:sldId id="2216" r:id="rId7"/>
    <p:sldId id="2142" r:id="rId8"/>
    <p:sldId id="2147" r:id="rId9"/>
    <p:sldId id="2102" r:id="rId10"/>
    <p:sldId id="2392" r:id="rId11"/>
    <p:sldId id="2393" r:id="rId12"/>
    <p:sldId id="2394" r:id="rId13"/>
    <p:sldId id="2395" r:id="rId14"/>
    <p:sldId id="2396" r:id="rId15"/>
    <p:sldId id="2244" r:id="rId16"/>
    <p:sldId id="2238" r:id="rId17"/>
    <p:sldId id="2239" r:id="rId18"/>
    <p:sldId id="2240" r:id="rId19"/>
    <p:sldId id="2241" r:id="rId20"/>
    <p:sldId id="2242" r:id="rId21"/>
    <p:sldId id="2245" r:id="rId22"/>
    <p:sldId id="2246" r:id="rId23"/>
    <p:sldId id="2247" r:id="rId24"/>
    <p:sldId id="2248" r:id="rId25"/>
    <p:sldId id="2250" r:id="rId26"/>
    <p:sldId id="2108" r:id="rId27"/>
    <p:sldId id="2402" r:id="rId28"/>
    <p:sldId id="2397" r:id="rId29"/>
    <p:sldId id="2148" r:id="rId30"/>
    <p:sldId id="2109" r:id="rId31"/>
    <p:sldId id="2398" r:id="rId32"/>
    <p:sldId id="2399" r:id="rId33"/>
    <p:sldId id="2400" r:id="rId34"/>
    <p:sldId id="2401" r:id="rId35"/>
    <p:sldId id="2406" r:id="rId36"/>
    <p:sldId id="2407" r:id="rId37"/>
    <p:sldId id="2405" r:id="rId3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9D8FBE2-A557-DA47-B27A-12C239DA2260}">
          <p14:sldIdLst>
            <p14:sldId id="2370"/>
            <p14:sldId id="2216"/>
          </p14:sldIdLst>
        </p14:section>
        <p14:section name="Day-1 DC Interconnect - Underlay" id="{88667FB1-EA15-464C-BD0A-3FED443CA807}">
          <p14:sldIdLst>
            <p14:sldId id="2142"/>
            <p14:sldId id="2147"/>
            <p14:sldId id="2102"/>
            <p14:sldId id="2392"/>
            <p14:sldId id="2393"/>
            <p14:sldId id="2394"/>
            <p14:sldId id="2395"/>
            <p14:sldId id="2396"/>
            <p14:sldId id="2244"/>
            <p14:sldId id="2238"/>
            <p14:sldId id="2239"/>
            <p14:sldId id="2240"/>
            <p14:sldId id="2241"/>
            <p14:sldId id="2242"/>
            <p14:sldId id="2245"/>
            <p14:sldId id="2246"/>
            <p14:sldId id="2247"/>
            <p14:sldId id="2248"/>
            <p14:sldId id="2250"/>
            <p14:sldId id="2108"/>
            <p14:sldId id="2402"/>
            <p14:sldId id="2397"/>
          </p14:sldIdLst>
        </p14:section>
        <p14:section name="Day-1 DC Interconnect - Overlay" id="{4671BFA4-3E27-9A44-9EBF-174512A35015}">
          <p14:sldIdLst>
            <p14:sldId id="2148"/>
            <p14:sldId id="2109"/>
            <p14:sldId id="2398"/>
            <p14:sldId id="2399"/>
            <p14:sldId id="2400"/>
            <p14:sldId id="2401"/>
            <p14:sldId id="2406"/>
            <p14:sldId id="2407"/>
            <p14:sldId id="24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Ng" initials="EN" lastIdx="1" clrIdx="0">
    <p:extLst>
      <p:ext uri="{19B8F6BF-5375-455C-9EA6-DF929625EA0E}">
        <p15:presenceInfo xmlns:p15="http://schemas.microsoft.com/office/powerpoint/2012/main" userId="S-1-5-21-1482476501-2000478354-682003330-405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7E0C"/>
    <a:srgbClr val="FF2600"/>
    <a:srgbClr val="FF9300"/>
    <a:srgbClr val="EEF1E7"/>
    <a:srgbClr val="DBE3CC"/>
    <a:srgbClr val="15B390"/>
    <a:srgbClr val="A6D5FF"/>
    <a:srgbClr val="000000"/>
    <a:srgbClr val="888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6327"/>
  </p:normalViewPr>
  <p:slideViewPr>
    <p:cSldViewPr snapToGrid="0" snapToObjects="1">
      <p:cViewPr varScale="1">
        <p:scale>
          <a:sx n="159" d="100"/>
          <a:sy n="159" d="100"/>
        </p:scale>
        <p:origin x="91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DB8B3-DC38-4C68-99D0-6B898E48D9B3}" type="datetimeFigureOut">
              <a:rPr lang="en-US" smtClean="0"/>
              <a:t>1/25/24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5B998-40B1-4B98-8BB4-DD46ED311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0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5B998-40B1-4B98-8BB4-DD46ED311B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5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5B998-40B1-4B98-8BB4-DD46ED311BA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5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05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8408A-7102-476C-9290-BECEF76D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0A7AC-49F7-4C9E-8BDE-1497C0C9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771F6C-58FB-4F62-8ADF-9C1EB7C2CB78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15A7EC-00A5-4ED8-8F5E-26841CAB28B1}"/>
                </a:ext>
              </a:extLst>
            </p:cNvPr>
            <p:cNvSpPr/>
            <p:nvPr userDrawn="1"/>
          </p:nvSpPr>
          <p:spPr>
            <a:xfrm>
              <a:off x="0" y="0"/>
              <a:ext cx="9144000" cy="13247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E3D593-E358-4331-82AE-46D0287B98B6}"/>
                </a:ext>
              </a:extLst>
            </p:cNvPr>
            <p:cNvSpPr/>
            <p:nvPr userDrawn="1"/>
          </p:nvSpPr>
          <p:spPr>
            <a:xfrm>
              <a:off x="395654" y="4396153"/>
              <a:ext cx="8382430" cy="527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E11E5CE-4A7E-457C-BCCB-1984CAEE8EFF}"/>
                </a:ext>
              </a:extLst>
            </p:cNvPr>
            <p:cNvSpPr/>
            <p:nvPr userDrawn="1"/>
          </p:nvSpPr>
          <p:spPr>
            <a:xfrm>
              <a:off x="1529860" y="0"/>
              <a:ext cx="4118771" cy="5143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952F098-C289-4722-BBED-422E5B081D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9567" y="489600"/>
            <a:ext cx="3821581" cy="4183200"/>
          </a:xfrm>
        </p:spPr>
        <p:txBody>
          <a:bodyPr anchor="ctr" anchorCtr="0"/>
          <a:lstStyle>
            <a:lvl1pPr>
              <a:defRPr sz="3600" cap="all" baseline="0">
                <a:solidFill>
                  <a:schemeClr val="bg1"/>
                </a:solidFill>
                <a:latin typeface="Lato Light" panose="020F0302020204030203" pitchFamily="34" charset="0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pPr lvl="0"/>
            <a:r>
              <a:rPr lang="en-US"/>
              <a:t>Short bold statement or question</a:t>
            </a:r>
          </a:p>
        </p:txBody>
      </p:sp>
    </p:spTree>
    <p:extLst>
      <p:ext uri="{BB962C8B-B14F-4D97-AF65-F5344CB8AC3E}">
        <p14:creationId xmlns:p14="http://schemas.microsoft.com/office/powerpoint/2010/main" val="3403658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rs Content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93A2065-925F-4744-8B00-E25CC9685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04411"/>
            <a:ext cx="9144000" cy="2390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6A5419-3C84-46B6-A237-AB8825F2DA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9330"/>
            <a:ext cx="9144000" cy="220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 userDrawn="1"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E9A93F-B1F6-45F0-8E44-A0889CA7491E}"/>
              </a:ext>
            </a:extLst>
          </p:cNvPr>
          <p:cNvSpPr txBox="1"/>
          <p:nvPr userDrawn="1"/>
        </p:nvSpPr>
        <p:spPr>
          <a:xfrm>
            <a:off x="371226" y="4950680"/>
            <a:ext cx="2214880" cy="9695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700" b="0" i="0">
                <a:solidFill>
                  <a:schemeClr val="accent2"/>
                </a:solidFill>
                <a:latin typeface="Lato" charset="0"/>
                <a:ea typeface="Lato" charset="0"/>
                <a:cs typeface="Lato" charset="0"/>
              </a:rPr>
              <a:t>© 2018 Juniper Networks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B162D9-8E87-40C0-9E58-09E539F13F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D0974C-C710-421B-A86C-29CA6DA25FB2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69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fidential_Need to Know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5085" y="3"/>
            <a:ext cx="8223250" cy="1015079"/>
          </a:xfrm>
          <a:prstGeom prst="rect">
            <a:avLst/>
          </a:prstGeom>
        </p:spPr>
        <p:txBody>
          <a:bodyPr wrap="square" lIns="57148" tIns="0" rIns="0" bIns="0" anchor="b" anchorCtr="0">
            <a:no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28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586">
              <a:lnSpc>
                <a:spcPct val="8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933950"/>
            <a:ext cx="7857067" cy="139700"/>
          </a:xfrm>
          <a:prstGeom prst="rect">
            <a:avLst/>
          </a:prstGeom>
          <a:solidFill>
            <a:srgbClr val="1E1E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45713" rIns="91425" bIns="45713" rtlCol="0" anchor="ctr"/>
          <a:lstStyle/>
          <a:p>
            <a:pPr algn="l"/>
            <a:fld id="{5266C0E3-FCB2-4D10-9980-6DFC0D8FABCB}" type="slidenum">
              <a:rPr lang="en-US" sz="500" smtClean="0">
                <a:solidFill>
                  <a:srgbClr val="BFBFBF">
                    <a:alpha val="50000"/>
                  </a:srgbClr>
                </a:solidFill>
                <a:latin typeface="Arial"/>
                <a:cs typeface="Arial"/>
              </a:rPr>
              <a:pPr algn="l"/>
              <a:t>‹#›</a:t>
            </a:fld>
            <a:endParaRPr lang="en-US" sz="50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695267" y="4933950"/>
            <a:ext cx="448732" cy="1397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325" y="4936068"/>
            <a:ext cx="2572808" cy="143827"/>
          </a:xfrm>
          <a:prstGeom prst="rect">
            <a:avLst/>
          </a:prstGeom>
          <a:noFill/>
        </p:spPr>
        <p:txBody>
          <a:bodyPr wrap="none" lIns="57139" tIns="0" rIns="57139" bIns="0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marL="0" marR="0" indent="0" algn="l" defTabSz="342863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JUNIPER NETWORKS CONFIDENTIAL </a:t>
            </a:r>
            <a:r>
              <a:rPr lang="en-US" sz="700" b="1">
                <a:solidFill>
                  <a:schemeClr val="accent3">
                    <a:lumMod val="60000"/>
                    <a:lumOff val="40000"/>
                    <a:alpha val="50000"/>
                  </a:schemeClr>
                </a:solidFill>
                <a:latin typeface="Arial"/>
                <a:cs typeface="Arial"/>
              </a:rPr>
              <a:t>– </a:t>
            </a:r>
            <a:r>
              <a:rPr lang="en-US" sz="700" b="1"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atin typeface="Arial"/>
                <a:cs typeface="Arial"/>
              </a:rPr>
              <a:t>NEED TO KNOW</a:t>
            </a:r>
            <a:endParaRPr lang="en-US" sz="500" b="0">
              <a:solidFill>
                <a:schemeClr val="accent3">
                  <a:lumMod val="40000"/>
                  <a:lumOff val="60000"/>
                  <a:alpha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2" name="Picture 21" descr="juniper_rgb_black_sm.png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7934" y="4929329"/>
            <a:ext cx="537633" cy="16366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343649" y="4931832"/>
            <a:ext cx="1499121" cy="156634"/>
          </a:xfrm>
          <a:prstGeom prst="rect">
            <a:avLst/>
          </a:prstGeom>
          <a:noFill/>
        </p:spPr>
        <p:txBody>
          <a:bodyPr wrap="none" lIns="91421" tIns="45711" rIns="91421" bIns="45711" rtlCol="0" anchor="ctr" anchorCtr="0">
            <a:noAutofit/>
          </a:bodyPr>
          <a:lstStyle>
            <a:defPPr>
              <a:defRPr lang="en-US"/>
            </a:defPPr>
            <a:lvl1pPr algn="r">
              <a:defRPr sz="1100">
                <a:solidFill>
                  <a:srgbClr val="344A58">
                    <a:alpha val="50000"/>
                  </a:srgb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en-US" sz="500" b="0" i="0" kern="1200">
                <a:solidFill>
                  <a:schemeClr val="bg1">
                    <a:lumMod val="75000"/>
                    <a:alpha val="50000"/>
                  </a:schemeClr>
                </a:solidFill>
                <a:latin typeface="Arial"/>
                <a:ea typeface="+mn-ea"/>
                <a:cs typeface="Arial"/>
              </a:rPr>
              <a:t>© 2017 Juniper Networks, Inc. All rights reserved.</a:t>
            </a:r>
            <a:endParaRPr lang="en-US" sz="500" b="0" i="0">
              <a:solidFill>
                <a:schemeClr val="bg1">
                  <a:lumMod val="75000"/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2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6104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uilding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60C819-8573-473E-84FA-D5CD09CF3B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6100" y="0"/>
            <a:ext cx="2247900" cy="51435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1294AE-A281-46AB-9539-C90BA9C3254A}"/>
              </a:ext>
            </a:extLst>
          </p:cNvPr>
          <p:cNvCxnSpPr/>
          <p:nvPr userDrawn="1"/>
        </p:nvCxnSpPr>
        <p:spPr>
          <a:xfrm>
            <a:off x="361552" y="976585"/>
            <a:ext cx="630517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BA0FE86-AA7F-479C-927D-5398E1942C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896E1A-46B6-441E-831F-0C83472FFC4B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57C53FF-5A2C-454D-9362-097ECCE23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426362"/>
            <a:ext cx="6065987" cy="3268038"/>
          </a:xfrm>
        </p:spPr>
        <p:txBody>
          <a:bodyPr/>
          <a:lstStyle>
            <a:lvl1pPr marL="169863" indent="-169863">
              <a:spcBef>
                <a:spcPts val="180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517525" indent="-171450"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 marL="801688" indent="-171450">
              <a:defRPr sz="11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9BDF50-2E05-47A9-96A9-8AB3839AF7F2}"/>
              </a:ext>
            </a:extLst>
          </p:cNvPr>
          <p:cNvSpPr txBox="1"/>
          <p:nvPr userDrawn="1"/>
        </p:nvSpPr>
        <p:spPr>
          <a:xfrm>
            <a:off x="361553" y="550258"/>
            <a:ext cx="513430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>
                <a:solidFill>
                  <a:schemeClr val="accent1"/>
                </a:solidFill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85507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55D99D-F06B-4417-8FF3-9782A706C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6100" y="0"/>
            <a:ext cx="22479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31023E-3ED6-4EB6-BA08-CC69EB9EC0C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13992" y="1282305"/>
            <a:ext cx="6252730" cy="1176312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9C7F4-91DD-4EC4-AC14-1F98815A759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13992" y="2597678"/>
            <a:ext cx="6252730" cy="55140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1294AE-A281-46AB-9539-C90BA9C3254A}"/>
              </a:ext>
            </a:extLst>
          </p:cNvPr>
          <p:cNvCxnSpPr/>
          <p:nvPr userDrawn="1"/>
        </p:nvCxnSpPr>
        <p:spPr>
          <a:xfrm>
            <a:off x="410590" y="2511470"/>
            <a:ext cx="6305170" cy="0"/>
          </a:xfrm>
          <a:prstGeom prst="line">
            <a:avLst/>
          </a:prstGeom>
          <a:ln w="635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BA0FE86-AA7F-479C-927D-5398E1942C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5896E1A-46B6-441E-831F-0C83472FFC4B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37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ui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7843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ui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-12225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247F9-AC8B-49FF-A1B8-ACD61B875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6427" y="-12225"/>
            <a:ext cx="2252742" cy="515572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B3AE68-144F-4071-988F-7B4D7DCD5B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3DCDB4-F6EA-48C3-BB2F-FD7ED68283E4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9CDAB49-BE7F-4463-B504-DFDB1D6A1853}"/>
              </a:ext>
            </a:extLst>
          </p:cNvPr>
          <p:cNvCxnSpPr/>
          <p:nvPr userDrawn="1"/>
        </p:nvCxnSpPr>
        <p:spPr>
          <a:xfrm>
            <a:off x="361552" y="976585"/>
            <a:ext cx="630517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5207B4E-EDD0-4DE1-8D78-8298A1C15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426362"/>
            <a:ext cx="6065987" cy="3268038"/>
          </a:xfrm>
        </p:spPr>
        <p:txBody>
          <a:bodyPr/>
          <a:lstStyle>
            <a:lvl1pPr marL="169863" indent="-169863">
              <a:spcBef>
                <a:spcPts val="180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517525" indent="-171450"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 marL="801688" indent="-171450">
              <a:defRPr sz="11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EA0664-D2FB-4343-9A16-AD786525FCF7}"/>
              </a:ext>
            </a:extLst>
          </p:cNvPr>
          <p:cNvSpPr txBox="1"/>
          <p:nvPr userDrawn="1"/>
        </p:nvSpPr>
        <p:spPr>
          <a:xfrm>
            <a:off x="361553" y="550258"/>
            <a:ext cx="513430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>
                <a:solidFill>
                  <a:schemeClr val="accent1"/>
                </a:solidFill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95505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4FCB7B-A562-49C4-86BA-C151EF54C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" y="0"/>
            <a:ext cx="9142235" cy="5143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313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6E639A-21D8-4529-B78A-3DB84BC56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3029"/>
            <a:ext cx="9143999" cy="5167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528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l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4FCB7B-A562-49C4-86BA-C151EF54C4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" y="0"/>
            <a:ext cx="9142235" cy="5143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603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e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117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22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576877"/>
            <a:ext cx="8426703" cy="15431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7EE639-90BA-4F95-A316-8573F09312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588" y="1138238"/>
            <a:ext cx="8383587" cy="345329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111241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7EE639-90BA-4F95-A316-8573F09312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588" y="1138238"/>
            <a:ext cx="8383587" cy="345329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141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75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8408A-7102-476C-9290-BECEF76D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0A7AC-49F7-4C9E-8BDE-1497C0C9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15A7EC-00A5-4ED8-8F5E-26841CAB28B1}"/>
              </a:ext>
            </a:extLst>
          </p:cNvPr>
          <p:cNvSpPr/>
          <p:nvPr userDrawn="1"/>
        </p:nvSpPr>
        <p:spPr>
          <a:xfrm>
            <a:off x="0" y="0"/>
            <a:ext cx="9144000" cy="1324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03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959D4-4C7E-4B11-9B98-0DE93F522068}"/>
              </a:ext>
            </a:extLst>
          </p:cNvPr>
          <p:cNvSpPr txBox="1"/>
          <p:nvPr userDrawn="1"/>
        </p:nvSpPr>
        <p:spPr>
          <a:xfrm>
            <a:off x="3847643" y="4973691"/>
            <a:ext cx="146458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09857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FADB6-AE98-4A19-B4B6-1D5B037AB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F2708-DF23-442B-93C5-947F15567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922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EE85B-F64E-41DC-87C2-A4DD6092E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1884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0C55D-0F99-429E-A70A-DFB8F7B8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CA337-4D49-46CB-8189-CA7F18F5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36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4E851-18BF-4117-813B-E87385AB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1304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head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77" y="645747"/>
            <a:ext cx="8229601" cy="369332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30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620">
              <a:lnSpc>
                <a:spcPct val="8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27" y="1642687"/>
            <a:ext cx="8229601" cy="3051807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lnSpc>
                <a:spcPct val="95000"/>
              </a:lnSpc>
              <a:spcBef>
                <a:spcPts val="563"/>
              </a:spcBef>
              <a:buClr>
                <a:schemeClr val="tx1"/>
              </a:buClr>
              <a:defRPr sz="2000" baseline="0">
                <a:solidFill>
                  <a:schemeClr val="accent2"/>
                </a:solidFill>
              </a:defRPr>
            </a:lvl1pPr>
            <a:lvl2pPr marL="557178" indent="-214299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750">
                <a:solidFill>
                  <a:schemeClr val="accent2"/>
                </a:solidFill>
              </a:defRPr>
            </a:lvl2pPr>
            <a:lvl3pPr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defRPr sz="1500">
                <a:solidFill>
                  <a:schemeClr val="accent2"/>
                </a:solidFill>
              </a:defRPr>
            </a:lvl3pPr>
            <a:lvl4pPr marL="1200073" indent="-171440">
              <a:lnSpc>
                <a:spcPct val="95000"/>
              </a:lnSpc>
              <a:spcBef>
                <a:spcPts val="2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50">
                <a:solidFill>
                  <a:schemeClr val="accent2"/>
                </a:solidFill>
              </a:defRPr>
            </a:lvl4pPr>
            <a:lvl5pPr>
              <a:defRPr>
                <a:solidFill>
                  <a:srgbClr val="29292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30501" y="1072589"/>
            <a:ext cx="8229719" cy="370284"/>
          </a:xfrm>
          <a:prstGeom prst="rect">
            <a:avLst/>
          </a:prstGeom>
        </p:spPr>
        <p:txBody>
          <a:bodyPr lIns="109887" tIns="54942" rIns="109887" bIns="54942"/>
          <a:lstStyle>
            <a:lvl1pPr marL="0" indent="0">
              <a:lnSpc>
                <a:spcPct val="95000"/>
              </a:lnSpc>
              <a:spcBef>
                <a:spcPts val="250"/>
              </a:spcBef>
              <a:buNone/>
              <a:defRPr sz="2000" cap="none" spc="-38" baseline="0">
                <a:solidFill>
                  <a:schemeClr val="accent2"/>
                </a:solidFill>
              </a:defRPr>
            </a:lvl1pPr>
            <a:lvl2pPr marL="342879" indent="0">
              <a:buNone/>
              <a:defRPr sz="2125">
                <a:solidFill>
                  <a:schemeClr val="tx1"/>
                </a:solidFill>
              </a:defRPr>
            </a:lvl2pPr>
            <a:lvl3pPr marL="685757" indent="0">
              <a:buNone/>
              <a:defRPr sz="1500">
                <a:solidFill>
                  <a:schemeClr val="tx1"/>
                </a:solidFill>
              </a:defRPr>
            </a:lvl3pPr>
            <a:lvl4pPr marL="1028633" indent="0">
              <a:buNone/>
              <a:defRPr sz="1438">
                <a:solidFill>
                  <a:schemeClr val="tx1"/>
                </a:solidFill>
              </a:defRPr>
            </a:lvl4pPr>
            <a:lvl5pPr marL="1371511" indent="0">
              <a:buNone/>
              <a:defRPr sz="143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24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6E639A-21D8-4529-B78A-3DB84BC56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3029"/>
            <a:ext cx="9143999" cy="5167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528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3958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06"/>
              </a:spcAft>
              <a:defRPr lang="en-US" sz="2333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3958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857250"/>
            <a:ext cx="8229600" cy="3686175"/>
          </a:xfrm>
        </p:spPr>
        <p:txBody>
          <a:bodyPr/>
          <a:lstStyle>
            <a:lvl1pPr marL="108369" indent="-108369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47950" indent="-216737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21160" indent="-215211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03530" indent="-224369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27110" indent="-216737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260475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3958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06"/>
              </a:spcAft>
              <a:defRPr lang="en-US" sz="2333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3958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857250"/>
            <a:ext cx="8229600" cy="3686175"/>
          </a:xfrm>
        </p:spPr>
        <p:txBody>
          <a:bodyPr/>
          <a:lstStyle>
            <a:lvl1pPr marL="108369" indent="-108369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47950" indent="-216737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21160" indent="-215211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03530" indent="-224369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27110" indent="-216737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64287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54232" y="1"/>
            <a:ext cx="8220693" cy="942974"/>
          </a:xfrm>
          <a:prstGeom prst="rect">
            <a:avLst/>
          </a:prstGeom>
        </p:spPr>
        <p:txBody>
          <a:bodyPr lIns="54864" tIns="0" rIns="0" bIns="0" anchor="b" anchorCtr="0"/>
          <a:lstStyle>
            <a:lvl1pPr>
              <a:defRPr sz="2700" baseline="0">
                <a:solidFill>
                  <a:srgbClr val="445E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5795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ubtitle and Content">
  <p:cSld name="2_Title Sub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371226" y="295421"/>
            <a:ext cx="8438572" cy="6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ato"/>
              <a:buNone/>
              <a:defRPr sz="2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383094" y="1576877"/>
            <a:ext cx="8426703" cy="154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ftr" idx="11"/>
          </p:nvPr>
        </p:nvSpPr>
        <p:spPr>
          <a:xfrm>
            <a:off x="3898379" y="4979094"/>
            <a:ext cx="1363117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519467" y="4960629"/>
            <a:ext cx="245555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body" idx="2"/>
          </p:nvPr>
        </p:nvSpPr>
        <p:spPr>
          <a:xfrm>
            <a:off x="382588" y="1138238"/>
            <a:ext cx="8383587" cy="345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976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Subhead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82" y="253196"/>
            <a:ext cx="8292797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250"/>
              </a:spcBef>
              <a:defRPr lang="en-US" sz="3000" b="0" spc="-38" baseline="0">
                <a:solidFill>
                  <a:schemeClr val="tx1"/>
                </a:solidFill>
                <a:ea typeface="+mn-ea"/>
              </a:defRPr>
            </a:lvl1pPr>
          </a:lstStyle>
          <a:p>
            <a:pPr marL="0" lvl="0" defTabSz="685620">
              <a:lnSpc>
                <a:spcPct val="80000"/>
              </a:lnSpc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39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14"/>
              </a:spcAft>
              <a:defRPr lang="en-US" sz="2333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857250"/>
            <a:ext cx="8229600" cy="3686175"/>
          </a:xfrm>
        </p:spPr>
        <p:txBody>
          <a:bodyPr/>
          <a:lstStyle>
            <a:lvl1pPr marL="110179" indent="-110179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57100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34874" indent="-218805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21959" indent="-228117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50942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9886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14"/>
              </a:spcAft>
              <a:defRPr lang="en-US" sz="2333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857250"/>
            <a:ext cx="8229600" cy="3686175"/>
          </a:xfrm>
        </p:spPr>
        <p:txBody>
          <a:bodyPr/>
          <a:lstStyle>
            <a:lvl1pPr marL="110179" indent="-110179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57100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34874" indent="-218805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21959" indent="-228117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50942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026904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514"/>
              </a:spcAft>
              <a:defRPr lang="en-US" sz="2333" b="1" cap="all" baseline="0" dirty="0" smtClean="0">
                <a:solidFill>
                  <a:srgbClr val="292929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446921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</a:pPr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359424" y="857250"/>
            <a:ext cx="8229600" cy="3686175"/>
          </a:xfrm>
        </p:spPr>
        <p:txBody>
          <a:bodyPr/>
          <a:lstStyle>
            <a:lvl1pPr marL="110179" indent="-110179"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 marL="557100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834874" indent="-218805">
              <a:buClr>
                <a:schemeClr val="tx1"/>
              </a:buClr>
              <a:buSzPct val="96000"/>
              <a:buFont typeface="Wingdings" pitchFamily="2" charset="2"/>
              <a:buChar char="§"/>
              <a:defRPr>
                <a:solidFill>
                  <a:schemeClr val="tx1"/>
                </a:solidFill>
              </a:defRPr>
            </a:lvl3pPr>
            <a:lvl4pPr marL="1121959" indent="-228117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450942" indent="-220357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688439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4E851-18BF-4117-813B-E87385AB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AA82682-0649-449C-BDDB-F31441B5C0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5300" y="963544"/>
            <a:ext cx="8340764" cy="384383"/>
          </a:xfrm>
        </p:spPr>
        <p:txBody>
          <a:bodyPr>
            <a:normAutofit/>
          </a:bodyPr>
          <a:lstStyle>
            <a:lvl1pPr marL="0" indent="0">
              <a:buNone/>
              <a:defRPr lang="en-US" sz="1700" dirty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18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lass">
  <p:cSld name="1_Title Glas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2" y="0"/>
            <a:ext cx="914223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"/>
          <p:cNvSpPr txBox="1"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None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ctr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ctr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ctr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52" name="Google Shape;52;p4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2160" y="4582402"/>
            <a:ext cx="1666657" cy="23458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4"/>
          <p:cNvSpPr txBox="1">
            <a:spLocks noGrp="1"/>
          </p:cNvSpPr>
          <p:nvPr>
            <p:ph type="body" idx="2"/>
          </p:nvPr>
        </p:nvSpPr>
        <p:spPr>
          <a:xfrm>
            <a:off x="2280492" y="2423609"/>
            <a:ext cx="4869455" cy="3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95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359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FA1BCB-DB90-4859-9013-494732017C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04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8423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/green">
  <p:cSld name="Blank w/green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 txBox="1">
            <a:spLocks noGrp="1"/>
          </p:cNvSpPr>
          <p:nvPr>
            <p:ph type="ftr" idx="11"/>
          </p:nvPr>
        </p:nvSpPr>
        <p:spPr>
          <a:xfrm>
            <a:off x="3898379" y="4979094"/>
            <a:ext cx="1363117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sldNum" idx="12"/>
          </p:nvPr>
        </p:nvSpPr>
        <p:spPr>
          <a:xfrm>
            <a:off x="8519467" y="4960629"/>
            <a:ext cx="245555" cy="1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23"/>
          <p:cNvSpPr/>
          <p:nvPr/>
        </p:nvSpPr>
        <p:spPr>
          <a:xfrm>
            <a:off x="0" y="0"/>
            <a:ext cx="9144000" cy="13247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23"/>
          <p:cNvSpPr/>
          <p:nvPr/>
        </p:nvSpPr>
        <p:spPr>
          <a:xfrm>
            <a:off x="0" y="0"/>
            <a:ext cx="9144000" cy="66675"/>
          </a:xfrm>
          <a:prstGeom prst="rect">
            <a:avLst/>
          </a:prstGeom>
          <a:solidFill>
            <a:srgbClr val="8FAD1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3"/>
          <p:cNvSpPr txBox="1">
            <a:spLocks noGrp="1"/>
          </p:cNvSpPr>
          <p:nvPr>
            <p:ph type="title"/>
          </p:nvPr>
        </p:nvSpPr>
        <p:spPr>
          <a:xfrm>
            <a:off x="371226" y="295421"/>
            <a:ext cx="8438572" cy="6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ato"/>
              <a:buNone/>
              <a:defRPr sz="22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486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he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D83225-1FA6-44E2-9542-AEAF19223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A21FE1-8935-4EE6-BE25-A18F50F5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841772"/>
            <a:ext cx="4869455" cy="1103310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A4ED0-232F-4702-AAF8-13039CDCE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0492" y="2080617"/>
            <a:ext cx="4869455" cy="32106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EADB2-8049-4B88-B291-FF8AE3FC6E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160" y="4582402"/>
            <a:ext cx="1666657" cy="2345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A234D9-1F89-4689-89BA-C77F9BF705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423609"/>
            <a:ext cx="4869455" cy="374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26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908190-D13E-4D14-9651-D9956759C7E4}"/>
              </a:ext>
            </a:extLst>
          </p:cNvPr>
          <p:cNvSpPr/>
          <p:nvPr userDrawn="1"/>
        </p:nvSpPr>
        <p:spPr>
          <a:xfrm>
            <a:off x="0" y="-12225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247F9-AC8B-49FF-A1B8-ACD61B8757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6427" y="-12225"/>
            <a:ext cx="2252742" cy="515572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E1615-CF6C-418C-A2F8-8AF5B0A38D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BDDE4-075D-4337-BEBB-166C4FA55F1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353B00-842C-410D-A251-9ACDC90746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575" y="4947567"/>
            <a:ext cx="525333" cy="14568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0BB445D-6746-4C13-9472-8DCF4F9884CE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66CB3E-F6D9-463D-AF4D-B9177FD79F74}"/>
              </a:ext>
            </a:extLst>
          </p:cNvPr>
          <p:cNvCxnSpPr/>
          <p:nvPr userDrawn="1"/>
        </p:nvCxnSpPr>
        <p:spPr>
          <a:xfrm>
            <a:off x="361552" y="976585"/>
            <a:ext cx="630517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97DF11A-A262-4E7A-9092-190A768D1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426362"/>
            <a:ext cx="6065987" cy="3268038"/>
          </a:xfrm>
        </p:spPr>
        <p:txBody>
          <a:bodyPr/>
          <a:lstStyle>
            <a:lvl1pPr marL="169863" indent="-169863">
              <a:spcBef>
                <a:spcPts val="1800"/>
              </a:spcBef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 marL="517525" indent="-171450">
              <a:defRPr sz="1400">
                <a:solidFill>
                  <a:schemeClr val="tx1">
                    <a:lumMod val="75000"/>
                  </a:schemeClr>
                </a:solidFill>
              </a:defRPr>
            </a:lvl2pPr>
            <a:lvl3pPr marL="801688" indent="-171450">
              <a:defRPr sz="11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948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1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F5B6-4BC2-4CCE-9F9B-A1B4C4D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2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0931F-CEBE-48A4-A8BA-14B9759D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00A0F-BE51-4119-A570-5810C65FA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9E2F3-21C8-4E6F-A16B-B7E8EC55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959D4-4C7E-4B11-9B98-0DE93F522068}"/>
              </a:ext>
            </a:extLst>
          </p:cNvPr>
          <p:cNvSpPr txBox="1"/>
          <p:nvPr userDrawn="1"/>
        </p:nvSpPr>
        <p:spPr>
          <a:xfrm>
            <a:off x="3847643" y="4973691"/>
            <a:ext cx="146458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>
                    <a:lumMod val="50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6594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A62050-C9D2-42AF-A908-A55B6161F3DD}"/>
              </a:ext>
            </a:extLst>
          </p:cNvPr>
          <p:cNvCxnSpPr/>
          <p:nvPr userDrawn="1"/>
        </p:nvCxnSpPr>
        <p:spPr>
          <a:xfrm>
            <a:off x="383095" y="1068750"/>
            <a:ext cx="837781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14571B-6D02-4A53-B190-DE523E9792EC}"/>
              </a:ext>
            </a:extLst>
          </p:cNvPr>
          <p:cNvSpPr txBox="1"/>
          <p:nvPr userDrawn="1"/>
        </p:nvSpPr>
        <p:spPr>
          <a:xfrm>
            <a:off x="371226" y="4950680"/>
            <a:ext cx="2214880" cy="9695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700" b="0" i="0" dirty="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© 2024 Juniper Networks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740587-8E63-4DFE-9AF5-EE9B927E84A9}"/>
              </a:ext>
            </a:extLst>
          </p:cNvPr>
          <p:cNvSpPr/>
          <p:nvPr userDrawn="1"/>
        </p:nvSpPr>
        <p:spPr>
          <a:xfrm>
            <a:off x="0" y="0"/>
            <a:ext cx="9144000" cy="66675"/>
          </a:xfrm>
          <a:prstGeom prst="rect">
            <a:avLst/>
          </a:prstGeom>
          <a:solidFill>
            <a:srgbClr val="8FA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D9FEAA-0417-4083-9EF0-5FDA88579A7E}"/>
              </a:ext>
            </a:extLst>
          </p:cNvPr>
          <p:cNvCxnSpPr/>
          <p:nvPr userDrawn="1"/>
        </p:nvCxnSpPr>
        <p:spPr>
          <a:xfrm>
            <a:off x="383095" y="4902487"/>
            <a:ext cx="8377810" cy="0"/>
          </a:xfrm>
          <a:prstGeom prst="line">
            <a:avLst/>
          </a:prstGeom>
          <a:ln w="6350" cmpd="sng">
            <a:solidFill>
              <a:srgbClr val="8FAD1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9BD9F-EB35-416C-A36A-048D2DFE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26" y="295421"/>
            <a:ext cx="8438572" cy="6423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8B1A5-CCD1-4F18-B737-A7EC38F8D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094" y="1203757"/>
            <a:ext cx="8426703" cy="20468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E9B6-E82A-4D65-AA2F-AB531794E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8379" y="4979094"/>
            <a:ext cx="1363117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7B898-94D5-41BD-8344-6A4203503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9467" y="4960629"/>
            <a:ext cx="245555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911CAEDA-F13C-43B4-B3A8-D3983B7456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D0EF52-4213-413D-AC17-D7B7B08F619E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DC55FA-CAD4-44ED-8FE8-B532D9D45D7C}"/>
              </a:ext>
            </a:extLst>
          </p:cNvPr>
          <p:cNvGrpSpPr/>
          <p:nvPr userDrawn="1"/>
        </p:nvGrpSpPr>
        <p:grpSpPr>
          <a:xfrm>
            <a:off x="7791964" y="4944673"/>
            <a:ext cx="523943" cy="143933"/>
            <a:chOff x="1855788" y="3378201"/>
            <a:chExt cx="3709987" cy="1019175"/>
          </a:xfrm>
          <a:solidFill>
            <a:schemeClr val="bg2">
              <a:lumMod val="10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28325C0-29E5-4B68-9CAD-B1E00E29E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6650" y="4197351"/>
              <a:ext cx="160337" cy="196850"/>
            </a:xfrm>
            <a:custGeom>
              <a:avLst/>
              <a:gdLst>
                <a:gd name="T0" fmla="*/ 0 w 101"/>
                <a:gd name="T1" fmla="*/ 0 h 124"/>
                <a:gd name="T2" fmla="*/ 13 w 101"/>
                <a:gd name="T3" fmla="*/ 0 h 124"/>
                <a:gd name="T4" fmla="*/ 87 w 101"/>
                <a:gd name="T5" fmla="*/ 101 h 124"/>
                <a:gd name="T6" fmla="*/ 87 w 101"/>
                <a:gd name="T7" fmla="*/ 0 h 124"/>
                <a:gd name="T8" fmla="*/ 101 w 101"/>
                <a:gd name="T9" fmla="*/ 0 h 124"/>
                <a:gd name="T10" fmla="*/ 101 w 101"/>
                <a:gd name="T11" fmla="*/ 124 h 124"/>
                <a:gd name="T12" fmla="*/ 89 w 101"/>
                <a:gd name="T13" fmla="*/ 124 h 124"/>
                <a:gd name="T14" fmla="*/ 12 w 101"/>
                <a:gd name="T15" fmla="*/ 18 h 124"/>
                <a:gd name="T16" fmla="*/ 12 w 101"/>
                <a:gd name="T17" fmla="*/ 124 h 124"/>
                <a:gd name="T18" fmla="*/ 0 w 101"/>
                <a:gd name="T19" fmla="*/ 124 h 124"/>
                <a:gd name="T20" fmla="*/ 0 w 101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4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7DAAFCF-EBBB-40B1-A4E9-BD28A752CF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6200" y="4197351"/>
              <a:ext cx="130175" cy="196850"/>
            </a:xfrm>
            <a:custGeom>
              <a:avLst/>
              <a:gdLst>
                <a:gd name="T0" fmla="*/ 0 w 82"/>
                <a:gd name="T1" fmla="*/ 0 h 124"/>
                <a:gd name="T2" fmla="*/ 82 w 82"/>
                <a:gd name="T3" fmla="*/ 0 h 124"/>
                <a:gd name="T4" fmla="*/ 82 w 82"/>
                <a:gd name="T5" fmla="*/ 12 h 124"/>
                <a:gd name="T6" fmla="*/ 13 w 82"/>
                <a:gd name="T7" fmla="*/ 12 h 124"/>
                <a:gd name="T8" fmla="*/ 13 w 82"/>
                <a:gd name="T9" fmla="*/ 53 h 124"/>
                <a:gd name="T10" fmla="*/ 80 w 82"/>
                <a:gd name="T11" fmla="*/ 53 h 124"/>
                <a:gd name="T12" fmla="*/ 80 w 82"/>
                <a:gd name="T13" fmla="*/ 65 h 124"/>
                <a:gd name="T14" fmla="*/ 13 w 82"/>
                <a:gd name="T15" fmla="*/ 65 h 124"/>
                <a:gd name="T16" fmla="*/ 13 w 82"/>
                <a:gd name="T17" fmla="*/ 112 h 124"/>
                <a:gd name="T18" fmla="*/ 82 w 82"/>
                <a:gd name="T19" fmla="*/ 112 h 124"/>
                <a:gd name="T20" fmla="*/ 82 w 82"/>
                <a:gd name="T21" fmla="*/ 124 h 124"/>
                <a:gd name="T22" fmla="*/ 0 w 82"/>
                <a:gd name="T23" fmla="*/ 124 h 124"/>
                <a:gd name="T24" fmla="*/ 0 w 82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16A8744-DF49-401D-91E1-6B9DACAC8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8125" y="4197351"/>
              <a:ext cx="166687" cy="196850"/>
            </a:xfrm>
            <a:custGeom>
              <a:avLst/>
              <a:gdLst>
                <a:gd name="T0" fmla="*/ 46 w 105"/>
                <a:gd name="T1" fmla="*/ 12 h 124"/>
                <a:gd name="T2" fmla="*/ 0 w 105"/>
                <a:gd name="T3" fmla="*/ 12 h 124"/>
                <a:gd name="T4" fmla="*/ 0 w 105"/>
                <a:gd name="T5" fmla="*/ 0 h 124"/>
                <a:gd name="T6" fmla="*/ 105 w 105"/>
                <a:gd name="T7" fmla="*/ 0 h 124"/>
                <a:gd name="T8" fmla="*/ 105 w 105"/>
                <a:gd name="T9" fmla="*/ 12 h 124"/>
                <a:gd name="T10" fmla="*/ 59 w 105"/>
                <a:gd name="T11" fmla="*/ 12 h 124"/>
                <a:gd name="T12" fmla="*/ 59 w 105"/>
                <a:gd name="T13" fmla="*/ 124 h 124"/>
                <a:gd name="T14" fmla="*/ 46 w 105"/>
                <a:gd name="T15" fmla="*/ 124 h 124"/>
                <a:gd name="T16" fmla="*/ 46 w 105"/>
                <a:gd name="T17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4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065924E-3C4C-40E8-A61D-8795FCEC41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1800" y="4197351"/>
              <a:ext cx="268287" cy="196850"/>
            </a:xfrm>
            <a:custGeom>
              <a:avLst/>
              <a:gdLst>
                <a:gd name="T0" fmla="*/ 0 w 169"/>
                <a:gd name="T1" fmla="*/ 0 h 124"/>
                <a:gd name="T2" fmla="*/ 14 w 169"/>
                <a:gd name="T3" fmla="*/ 0 h 124"/>
                <a:gd name="T4" fmla="*/ 45 w 169"/>
                <a:gd name="T5" fmla="*/ 101 h 124"/>
                <a:gd name="T6" fmla="*/ 78 w 169"/>
                <a:gd name="T7" fmla="*/ 0 h 124"/>
                <a:gd name="T8" fmla="*/ 91 w 169"/>
                <a:gd name="T9" fmla="*/ 0 h 124"/>
                <a:gd name="T10" fmla="*/ 124 w 169"/>
                <a:gd name="T11" fmla="*/ 101 h 124"/>
                <a:gd name="T12" fmla="*/ 155 w 169"/>
                <a:gd name="T13" fmla="*/ 0 h 124"/>
                <a:gd name="T14" fmla="*/ 169 w 169"/>
                <a:gd name="T15" fmla="*/ 0 h 124"/>
                <a:gd name="T16" fmla="*/ 128 w 169"/>
                <a:gd name="T17" fmla="*/ 124 h 124"/>
                <a:gd name="T18" fmla="*/ 118 w 169"/>
                <a:gd name="T19" fmla="*/ 124 h 124"/>
                <a:gd name="T20" fmla="*/ 85 w 169"/>
                <a:gd name="T21" fmla="*/ 21 h 124"/>
                <a:gd name="T22" fmla="*/ 51 w 169"/>
                <a:gd name="T23" fmla="*/ 124 h 124"/>
                <a:gd name="T24" fmla="*/ 39 w 169"/>
                <a:gd name="T25" fmla="*/ 124 h 124"/>
                <a:gd name="T26" fmla="*/ 0 w 169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24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AF69FF3-7959-4A54-A9FB-9C5840723D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27550" y="4192588"/>
              <a:ext cx="198437" cy="204788"/>
            </a:xfrm>
            <a:custGeom>
              <a:avLst/>
              <a:gdLst>
                <a:gd name="T0" fmla="*/ 0 w 83"/>
                <a:gd name="T1" fmla="*/ 43 h 85"/>
                <a:gd name="T2" fmla="*/ 42 w 83"/>
                <a:gd name="T3" fmla="*/ 0 h 85"/>
                <a:gd name="T4" fmla="*/ 83 w 83"/>
                <a:gd name="T5" fmla="*/ 43 h 85"/>
                <a:gd name="T6" fmla="*/ 42 w 83"/>
                <a:gd name="T7" fmla="*/ 85 h 85"/>
                <a:gd name="T8" fmla="*/ 0 w 83"/>
                <a:gd name="T9" fmla="*/ 43 h 85"/>
                <a:gd name="T10" fmla="*/ 74 w 83"/>
                <a:gd name="T11" fmla="*/ 43 h 85"/>
                <a:gd name="T12" fmla="*/ 42 w 83"/>
                <a:gd name="T13" fmla="*/ 9 h 85"/>
                <a:gd name="T14" fmla="*/ 9 w 83"/>
                <a:gd name="T15" fmla="*/ 43 h 85"/>
                <a:gd name="T16" fmla="*/ 42 w 83"/>
                <a:gd name="T17" fmla="*/ 77 h 85"/>
                <a:gd name="T18" fmla="*/ 74 w 83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99D13606-871E-4901-89B0-5C3B55A975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8850" y="4197351"/>
              <a:ext cx="150812" cy="196850"/>
            </a:xfrm>
            <a:custGeom>
              <a:avLst/>
              <a:gdLst>
                <a:gd name="T0" fmla="*/ 33 w 63"/>
                <a:gd name="T1" fmla="*/ 48 h 82"/>
                <a:gd name="T2" fmla="*/ 8 w 63"/>
                <a:gd name="T3" fmla="*/ 48 h 82"/>
                <a:gd name="T4" fmla="*/ 8 w 63"/>
                <a:gd name="T5" fmla="*/ 82 h 82"/>
                <a:gd name="T6" fmla="*/ 0 w 63"/>
                <a:gd name="T7" fmla="*/ 82 h 82"/>
                <a:gd name="T8" fmla="*/ 0 w 63"/>
                <a:gd name="T9" fmla="*/ 0 h 82"/>
                <a:gd name="T10" fmla="*/ 35 w 63"/>
                <a:gd name="T11" fmla="*/ 0 h 82"/>
                <a:gd name="T12" fmla="*/ 63 w 63"/>
                <a:gd name="T13" fmla="*/ 24 h 82"/>
                <a:gd name="T14" fmla="*/ 42 w 63"/>
                <a:gd name="T15" fmla="*/ 48 h 82"/>
                <a:gd name="T16" fmla="*/ 61 w 63"/>
                <a:gd name="T17" fmla="*/ 82 h 82"/>
                <a:gd name="T18" fmla="*/ 52 w 63"/>
                <a:gd name="T19" fmla="*/ 82 h 82"/>
                <a:gd name="T20" fmla="*/ 33 w 63"/>
                <a:gd name="T21" fmla="*/ 48 h 82"/>
                <a:gd name="T22" fmla="*/ 35 w 63"/>
                <a:gd name="T23" fmla="*/ 40 h 82"/>
                <a:gd name="T24" fmla="*/ 54 w 63"/>
                <a:gd name="T25" fmla="*/ 24 h 82"/>
                <a:gd name="T26" fmla="*/ 35 w 63"/>
                <a:gd name="T27" fmla="*/ 8 h 82"/>
                <a:gd name="T28" fmla="*/ 8 w 63"/>
                <a:gd name="T29" fmla="*/ 8 h 82"/>
                <a:gd name="T30" fmla="*/ 8 w 63"/>
                <a:gd name="T31" fmla="*/ 40 h 82"/>
                <a:gd name="T32" fmla="*/ 35 w 63"/>
                <a:gd name="T3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27E6C4DA-CA2E-4D2F-955D-9AD1AF6D2B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2525" y="4197351"/>
              <a:ext cx="153987" cy="196850"/>
            </a:xfrm>
            <a:custGeom>
              <a:avLst/>
              <a:gdLst>
                <a:gd name="T0" fmla="*/ 38 w 97"/>
                <a:gd name="T1" fmla="*/ 57 h 124"/>
                <a:gd name="T2" fmla="*/ 14 w 97"/>
                <a:gd name="T3" fmla="*/ 85 h 124"/>
                <a:gd name="T4" fmla="*/ 14 w 97"/>
                <a:gd name="T5" fmla="*/ 124 h 124"/>
                <a:gd name="T6" fmla="*/ 0 w 97"/>
                <a:gd name="T7" fmla="*/ 124 h 124"/>
                <a:gd name="T8" fmla="*/ 0 w 97"/>
                <a:gd name="T9" fmla="*/ 0 h 124"/>
                <a:gd name="T10" fmla="*/ 14 w 97"/>
                <a:gd name="T11" fmla="*/ 0 h 124"/>
                <a:gd name="T12" fmla="*/ 14 w 97"/>
                <a:gd name="T13" fmla="*/ 68 h 124"/>
                <a:gd name="T14" fmla="*/ 76 w 97"/>
                <a:gd name="T15" fmla="*/ 0 h 124"/>
                <a:gd name="T16" fmla="*/ 91 w 97"/>
                <a:gd name="T17" fmla="*/ 0 h 124"/>
                <a:gd name="T18" fmla="*/ 47 w 97"/>
                <a:gd name="T19" fmla="*/ 48 h 124"/>
                <a:gd name="T20" fmla="*/ 97 w 97"/>
                <a:gd name="T21" fmla="*/ 124 h 124"/>
                <a:gd name="T22" fmla="*/ 82 w 97"/>
                <a:gd name="T23" fmla="*/ 124 h 124"/>
                <a:gd name="T24" fmla="*/ 38 w 97"/>
                <a:gd name="T25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C74F658-4046-43D7-821E-B57E1764A2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3975" y="4192588"/>
              <a:ext cx="160337" cy="204788"/>
            </a:xfrm>
            <a:custGeom>
              <a:avLst/>
              <a:gdLst>
                <a:gd name="T0" fmla="*/ 0 w 67"/>
                <a:gd name="T1" fmla="*/ 75 h 85"/>
                <a:gd name="T2" fmla="*/ 5 w 67"/>
                <a:gd name="T3" fmla="*/ 69 h 85"/>
                <a:gd name="T4" fmla="*/ 34 w 67"/>
                <a:gd name="T5" fmla="*/ 77 h 85"/>
                <a:gd name="T6" fmla="*/ 59 w 67"/>
                <a:gd name="T7" fmla="*/ 61 h 85"/>
                <a:gd name="T8" fmla="*/ 34 w 67"/>
                <a:gd name="T9" fmla="*/ 45 h 85"/>
                <a:gd name="T10" fmla="*/ 5 w 67"/>
                <a:gd name="T11" fmla="*/ 22 h 85"/>
                <a:gd name="T12" fmla="*/ 34 w 67"/>
                <a:gd name="T13" fmla="*/ 0 h 85"/>
                <a:gd name="T14" fmla="*/ 63 w 67"/>
                <a:gd name="T15" fmla="*/ 8 h 85"/>
                <a:gd name="T16" fmla="*/ 58 w 67"/>
                <a:gd name="T17" fmla="*/ 15 h 85"/>
                <a:gd name="T18" fmla="*/ 34 w 67"/>
                <a:gd name="T19" fmla="*/ 8 h 85"/>
                <a:gd name="T20" fmla="*/ 13 w 67"/>
                <a:gd name="T21" fmla="*/ 22 h 85"/>
                <a:gd name="T22" fmla="*/ 36 w 67"/>
                <a:gd name="T23" fmla="*/ 37 h 85"/>
                <a:gd name="T24" fmla="*/ 67 w 67"/>
                <a:gd name="T25" fmla="*/ 61 h 85"/>
                <a:gd name="T26" fmla="*/ 34 w 67"/>
                <a:gd name="T27" fmla="*/ 85 h 85"/>
                <a:gd name="T28" fmla="*/ 0 w 67"/>
                <a:gd name="T2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5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02C543C-0B72-482A-81C3-40109F6C0B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3350" y="3379788"/>
              <a:ext cx="352425" cy="730250"/>
            </a:xfrm>
            <a:custGeom>
              <a:avLst/>
              <a:gdLst>
                <a:gd name="T0" fmla="*/ 120 w 147"/>
                <a:gd name="T1" fmla="*/ 0 h 303"/>
                <a:gd name="T2" fmla="*/ 0 w 147"/>
                <a:gd name="T3" fmla="*/ 125 h 303"/>
                <a:gd name="T4" fmla="*/ 0 w 147"/>
                <a:gd name="T5" fmla="*/ 303 h 303"/>
                <a:gd name="T6" fmla="*/ 27 w 147"/>
                <a:gd name="T7" fmla="*/ 303 h 303"/>
                <a:gd name="T8" fmla="*/ 27 w 147"/>
                <a:gd name="T9" fmla="*/ 125 h 303"/>
                <a:gd name="T10" fmla="*/ 120 w 147"/>
                <a:gd name="T11" fmla="*/ 26 h 303"/>
                <a:gd name="T12" fmla="*/ 147 w 147"/>
                <a:gd name="T13" fmla="*/ 27 h 303"/>
                <a:gd name="T14" fmla="*/ 147 w 147"/>
                <a:gd name="T15" fmla="*/ 1 h 303"/>
                <a:gd name="T16" fmla="*/ 120 w 147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03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CF467010-8FDA-4A2D-9686-3EE6030767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1238" y="3394076"/>
              <a:ext cx="582612" cy="730250"/>
            </a:xfrm>
            <a:custGeom>
              <a:avLst/>
              <a:gdLst>
                <a:gd name="T0" fmla="*/ 0 w 243"/>
                <a:gd name="T1" fmla="*/ 181 h 303"/>
                <a:gd name="T2" fmla="*/ 0 w 243"/>
                <a:gd name="T3" fmla="*/ 0 h 303"/>
                <a:gd name="T4" fmla="*/ 28 w 243"/>
                <a:gd name="T5" fmla="*/ 0 h 303"/>
                <a:gd name="T6" fmla="*/ 28 w 243"/>
                <a:gd name="T7" fmla="*/ 182 h 303"/>
                <a:gd name="T8" fmla="*/ 123 w 243"/>
                <a:gd name="T9" fmla="*/ 278 h 303"/>
                <a:gd name="T10" fmla="*/ 216 w 243"/>
                <a:gd name="T11" fmla="*/ 179 h 303"/>
                <a:gd name="T12" fmla="*/ 216 w 243"/>
                <a:gd name="T13" fmla="*/ 0 h 303"/>
                <a:gd name="T14" fmla="*/ 243 w 243"/>
                <a:gd name="T15" fmla="*/ 0 h 303"/>
                <a:gd name="T16" fmla="*/ 243 w 243"/>
                <a:gd name="T17" fmla="*/ 179 h 303"/>
                <a:gd name="T18" fmla="*/ 123 w 243"/>
                <a:gd name="T19" fmla="*/ 303 h 303"/>
                <a:gd name="T20" fmla="*/ 0 w 243"/>
                <a:gd name="T21" fmla="*/ 1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303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12681F6-4BBB-445D-834F-A0B7158FF7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3388" y="3379788"/>
              <a:ext cx="581025" cy="730250"/>
            </a:xfrm>
            <a:custGeom>
              <a:avLst/>
              <a:gdLst>
                <a:gd name="T0" fmla="*/ 242 w 242"/>
                <a:gd name="T1" fmla="*/ 122 h 303"/>
                <a:gd name="T2" fmla="*/ 242 w 242"/>
                <a:gd name="T3" fmla="*/ 303 h 303"/>
                <a:gd name="T4" fmla="*/ 215 w 242"/>
                <a:gd name="T5" fmla="*/ 303 h 303"/>
                <a:gd name="T6" fmla="*/ 215 w 242"/>
                <a:gd name="T7" fmla="*/ 122 h 303"/>
                <a:gd name="T8" fmla="*/ 120 w 242"/>
                <a:gd name="T9" fmla="*/ 26 h 303"/>
                <a:gd name="T10" fmla="*/ 27 w 242"/>
                <a:gd name="T11" fmla="*/ 125 h 303"/>
                <a:gd name="T12" fmla="*/ 27 w 242"/>
                <a:gd name="T13" fmla="*/ 303 h 303"/>
                <a:gd name="T14" fmla="*/ 0 w 242"/>
                <a:gd name="T15" fmla="*/ 303 h 303"/>
                <a:gd name="T16" fmla="*/ 0 w 242"/>
                <a:gd name="T17" fmla="*/ 125 h 303"/>
                <a:gd name="T18" fmla="*/ 120 w 242"/>
                <a:gd name="T19" fmla="*/ 0 h 303"/>
                <a:gd name="T20" fmla="*/ 242 w 242"/>
                <a:gd name="T21" fmla="*/ 1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03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399A461A-9060-41DA-9839-4ECF67A7FF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6650" y="3397251"/>
              <a:ext cx="61912" cy="712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63C464E-C18C-4330-8F6A-E817C9584E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7625" y="3397251"/>
              <a:ext cx="573087" cy="712788"/>
            </a:xfrm>
            <a:custGeom>
              <a:avLst/>
              <a:gdLst>
                <a:gd name="T0" fmla="*/ 0 w 239"/>
                <a:gd name="T1" fmla="*/ 0 h 296"/>
                <a:gd name="T2" fmla="*/ 139 w 239"/>
                <a:gd name="T3" fmla="*/ 0 h 296"/>
                <a:gd name="T4" fmla="*/ 239 w 239"/>
                <a:gd name="T5" fmla="*/ 95 h 296"/>
                <a:gd name="T6" fmla="*/ 139 w 239"/>
                <a:gd name="T7" fmla="*/ 193 h 296"/>
                <a:gd name="T8" fmla="*/ 27 w 239"/>
                <a:gd name="T9" fmla="*/ 193 h 296"/>
                <a:gd name="T10" fmla="*/ 27 w 239"/>
                <a:gd name="T11" fmla="*/ 296 h 296"/>
                <a:gd name="T12" fmla="*/ 0 w 239"/>
                <a:gd name="T13" fmla="*/ 296 h 296"/>
                <a:gd name="T14" fmla="*/ 0 w 239"/>
                <a:gd name="T15" fmla="*/ 0 h 296"/>
                <a:gd name="T16" fmla="*/ 139 w 239"/>
                <a:gd name="T17" fmla="*/ 167 h 296"/>
                <a:gd name="T18" fmla="*/ 211 w 239"/>
                <a:gd name="T19" fmla="*/ 96 h 296"/>
                <a:gd name="T20" fmla="*/ 138 w 239"/>
                <a:gd name="T21" fmla="*/ 26 h 296"/>
                <a:gd name="T22" fmla="*/ 27 w 239"/>
                <a:gd name="T23" fmla="*/ 26 h 296"/>
                <a:gd name="T24" fmla="*/ 27 w 239"/>
                <a:gd name="T25" fmla="*/ 167 h 296"/>
                <a:gd name="T26" fmla="*/ 139 w 239"/>
                <a:gd name="T2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BA3EDC79-511C-483A-AE43-8F87F16342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5325" y="3378201"/>
              <a:ext cx="614362" cy="746125"/>
            </a:xfrm>
            <a:custGeom>
              <a:avLst/>
              <a:gdLst>
                <a:gd name="T0" fmla="*/ 0 w 256"/>
                <a:gd name="T1" fmla="*/ 155 h 310"/>
                <a:gd name="T2" fmla="*/ 137 w 256"/>
                <a:gd name="T3" fmla="*/ 0 h 310"/>
                <a:gd name="T4" fmla="*/ 256 w 256"/>
                <a:gd name="T5" fmla="*/ 160 h 310"/>
                <a:gd name="T6" fmla="*/ 27 w 256"/>
                <a:gd name="T7" fmla="*/ 160 h 310"/>
                <a:gd name="T8" fmla="*/ 139 w 256"/>
                <a:gd name="T9" fmla="*/ 286 h 310"/>
                <a:gd name="T10" fmla="*/ 236 w 256"/>
                <a:gd name="T11" fmla="*/ 254 h 310"/>
                <a:gd name="T12" fmla="*/ 251 w 256"/>
                <a:gd name="T13" fmla="*/ 274 h 310"/>
                <a:gd name="T14" fmla="*/ 139 w 256"/>
                <a:gd name="T15" fmla="*/ 310 h 310"/>
                <a:gd name="T16" fmla="*/ 0 w 256"/>
                <a:gd name="T17" fmla="*/ 155 h 310"/>
                <a:gd name="T18" fmla="*/ 27 w 256"/>
                <a:gd name="T19" fmla="*/ 135 h 310"/>
                <a:gd name="T20" fmla="*/ 229 w 256"/>
                <a:gd name="T21" fmla="*/ 135 h 310"/>
                <a:gd name="T22" fmla="*/ 136 w 256"/>
                <a:gd name="T23" fmla="*/ 25 h 310"/>
                <a:gd name="T24" fmla="*/ 27 w 256"/>
                <a:gd name="T25" fmla="*/ 1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31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DE9FEF45-3930-476F-AA2F-C96BD9515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3394076"/>
              <a:ext cx="312737" cy="873125"/>
            </a:xfrm>
            <a:custGeom>
              <a:avLst/>
              <a:gdLst>
                <a:gd name="T0" fmla="*/ 10 w 130"/>
                <a:gd name="T1" fmla="*/ 362 h 362"/>
                <a:gd name="T2" fmla="*/ 130 w 130"/>
                <a:gd name="T3" fmla="*/ 237 h 362"/>
                <a:gd name="T4" fmla="*/ 130 w 130"/>
                <a:gd name="T5" fmla="*/ 0 h 362"/>
                <a:gd name="T6" fmla="*/ 103 w 130"/>
                <a:gd name="T7" fmla="*/ 0 h 362"/>
                <a:gd name="T8" fmla="*/ 103 w 130"/>
                <a:gd name="T9" fmla="*/ 237 h 362"/>
                <a:gd name="T10" fmla="*/ 10 w 130"/>
                <a:gd name="T11" fmla="*/ 336 h 362"/>
                <a:gd name="T12" fmla="*/ 0 w 130"/>
                <a:gd name="T13" fmla="*/ 336 h 362"/>
                <a:gd name="T14" fmla="*/ 0 w 130"/>
                <a:gd name="T15" fmla="*/ 361 h 362"/>
                <a:gd name="T16" fmla="*/ 10 w 13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62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24DBCB1-1B70-473A-83D4-52B6E2D32B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3688" y="4022726"/>
              <a:ext cx="90487" cy="9207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2 h 38"/>
                <a:gd name="T12" fmla="*/ 3 w 38"/>
                <a:gd name="T13" fmla="*/ 19 h 38"/>
                <a:gd name="T14" fmla="*/ 19 w 38"/>
                <a:gd name="T15" fmla="*/ 35 h 38"/>
                <a:gd name="T16" fmla="*/ 36 w 38"/>
                <a:gd name="T17" fmla="*/ 19 h 38"/>
                <a:gd name="T18" fmla="*/ 19 w 38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EF3D6A59-1A3E-4EA6-987D-D03885F302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02263" y="4041776"/>
              <a:ext cx="41275" cy="53975"/>
            </a:xfrm>
            <a:custGeom>
              <a:avLst/>
              <a:gdLst>
                <a:gd name="T0" fmla="*/ 8 w 17"/>
                <a:gd name="T1" fmla="*/ 13 h 22"/>
                <a:gd name="T2" fmla="*/ 2 w 17"/>
                <a:gd name="T3" fmla="*/ 13 h 22"/>
                <a:gd name="T4" fmla="*/ 2 w 17"/>
                <a:gd name="T5" fmla="*/ 22 h 22"/>
                <a:gd name="T6" fmla="*/ 0 w 17"/>
                <a:gd name="T7" fmla="*/ 22 h 22"/>
                <a:gd name="T8" fmla="*/ 0 w 17"/>
                <a:gd name="T9" fmla="*/ 0 h 22"/>
                <a:gd name="T10" fmla="*/ 9 w 17"/>
                <a:gd name="T11" fmla="*/ 0 h 22"/>
                <a:gd name="T12" fmla="*/ 17 w 17"/>
                <a:gd name="T13" fmla="*/ 7 h 22"/>
                <a:gd name="T14" fmla="*/ 12 w 17"/>
                <a:gd name="T15" fmla="*/ 13 h 22"/>
                <a:gd name="T16" fmla="*/ 16 w 17"/>
                <a:gd name="T17" fmla="*/ 22 h 22"/>
                <a:gd name="T18" fmla="*/ 13 w 17"/>
                <a:gd name="T19" fmla="*/ 22 h 22"/>
                <a:gd name="T20" fmla="*/ 8 w 17"/>
                <a:gd name="T21" fmla="*/ 13 h 22"/>
                <a:gd name="T22" fmla="*/ 9 w 17"/>
                <a:gd name="T23" fmla="*/ 11 h 22"/>
                <a:gd name="T24" fmla="*/ 14 w 17"/>
                <a:gd name="T25" fmla="*/ 7 h 22"/>
                <a:gd name="T26" fmla="*/ 9 w 17"/>
                <a:gd name="T27" fmla="*/ 3 h 22"/>
                <a:gd name="T28" fmla="*/ 2 w 17"/>
                <a:gd name="T29" fmla="*/ 3 h 22"/>
                <a:gd name="T30" fmla="*/ 2 w 17"/>
                <a:gd name="T31" fmla="*/ 11 h 22"/>
                <a:gd name="T32" fmla="*/ 9 w 17"/>
                <a:gd name="T3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750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689" r:id="rId2"/>
    <p:sldLayoutId id="2147483708" r:id="rId3"/>
    <p:sldLayoutId id="2147483709" r:id="rId4"/>
    <p:sldLayoutId id="2147483741" r:id="rId5"/>
    <p:sldLayoutId id="2147483746" r:id="rId6"/>
    <p:sldLayoutId id="2147483692" r:id="rId7"/>
    <p:sldLayoutId id="2147483747" r:id="rId8"/>
    <p:sldLayoutId id="2147483751" r:id="rId9"/>
    <p:sldLayoutId id="2147483755" r:id="rId10"/>
    <p:sldLayoutId id="2147483712" r:id="rId11"/>
    <p:sldLayoutId id="2147483790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kern="1200" cap="all" baseline="0">
          <a:solidFill>
            <a:schemeClr val="accent1"/>
          </a:solidFill>
          <a:latin typeface="+mn-lt"/>
          <a:ea typeface="Lato Light" panose="020F0302020204030203" pitchFamily="34" charset="0"/>
          <a:cs typeface="Lato Light" panose="020F0302020204030203" pitchFamily="34" charset="0"/>
        </a:defRPr>
      </a:lvl1pPr>
    </p:titleStyle>
    <p:bodyStyle>
      <a:lvl1pPr marL="0" indent="0" algn="l" defTabSz="685800" rtl="0" eaLnBrk="1" latinLnBrk="0" hangingPunct="1">
        <a:lnSpc>
          <a:spcPct val="95000"/>
        </a:lnSpc>
        <a:spcBef>
          <a:spcPts val="12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9963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16038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0">
          <p15:clr>
            <a:srgbClr val="F26B43"/>
          </p15:clr>
        </p15:guide>
        <p15:guide id="2" orient="horz" pos="132" userDrawn="1">
          <p15:clr>
            <a:srgbClr val="F26B43"/>
          </p15:clr>
        </p15:guide>
        <p15:guide id="3" pos="4344" userDrawn="1">
          <p15:clr>
            <a:srgbClr val="F26B43"/>
          </p15:clr>
        </p15:guide>
        <p15:guide id="4" orient="horz" pos="3107" userDrawn="1">
          <p15:clr>
            <a:srgbClr val="F26B43"/>
          </p15:clr>
        </p15:guide>
        <p15:guide id="5" pos="2885" userDrawn="1">
          <p15:clr>
            <a:srgbClr val="F26B43"/>
          </p15:clr>
        </p15:guide>
        <p15:guide id="6" orient="horz" pos="162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A62050-C9D2-42AF-A908-A55B6161F3DD}"/>
              </a:ext>
            </a:extLst>
          </p:cNvPr>
          <p:cNvCxnSpPr/>
          <p:nvPr userDrawn="1"/>
        </p:nvCxnSpPr>
        <p:spPr>
          <a:xfrm>
            <a:off x="383095" y="1068750"/>
            <a:ext cx="8377810" cy="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14571B-6D02-4A53-B190-DE523E9792EC}"/>
              </a:ext>
            </a:extLst>
          </p:cNvPr>
          <p:cNvSpPr txBox="1"/>
          <p:nvPr userDrawn="1"/>
        </p:nvSpPr>
        <p:spPr>
          <a:xfrm>
            <a:off x="371226" y="4950680"/>
            <a:ext cx="2214880" cy="96950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700" b="0" i="0">
                <a:solidFill>
                  <a:schemeClr val="bg1">
                    <a:lumMod val="65000"/>
                  </a:schemeClr>
                </a:solidFill>
                <a:latin typeface="Lato" charset="0"/>
                <a:ea typeface="Lato" charset="0"/>
                <a:cs typeface="Lato" charset="0"/>
              </a:rPr>
              <a:t>© 2018 Juniper Networks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740587-8E63-4DFE-9AF5-EE9B927E84A9}"/>
              </a:ext>
            </a:extLst>
          </p:cNvPr>
          <p:cNvSpPr/>
          <p:nvPr userDrawn="1"/>
        </p:nvSpPr>
        <p:spPr>
          <a:xfrm>
            <a:off x="0" y="0"/>
            <a:ext cx="9144000" cy="66675"/>
          </a:xfrm>
          <a:prstGeom prst="rect">
            <a:avLst/>
          </a:prstGeom>
          <a:solidFill>
            <a:srgbClr val="8FAD1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400">
              <a:latin typeface="Arial"/>
              <a:cs typeface="Arial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D9FEAA-0417-4083-9EF0-5FDA88579A7E}"/>
              </a:ext>
            </a:extLst>
          </p:cNvPr>
          <p:cNvCxnSpPr/>
          <p:nvPr userDrawn="1"/>
        </p:nvCxnSpPr>
        <p:spPr>
          <a:xfrm>
            <a:off x="383095" y="4902487"/>
            <a:ext cx="8377810" cy="0"/>
          </a:xfrm>
          <a:prstGeom prst="line">
            <a:avLst/>
          </a:prstGeom>
          <a:ln w="6350" cmpd="sng">
            <a:solidFill>
              <a:srgbClr val="8FAD15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9BD9F-EB35-416C-A36A-048D2DFEC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26" y="295421"/>
            <a:ext cx="8438572" cy="6423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8B1A5-CCD1-4F18-B737-A7EC38F8D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094" y="1203757"/>
            <a:ext cx="8426703" cy="20468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E9B6-E82A-4D65-AA2F-AB531794E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8379" y="4979094"/>
            <a:ext cx="1363117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7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7B898-94D5-41BD-8344-6A4203503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9467" y="4960629"/>
            <a:ext cx="245555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911CAEDA-F13C-43B4-B3A8-D3983B74564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7D0EF52-4213-413D-AC17-D7B7B08F619E}"/>
              </a:ext>
            </a:extLst>
          </p:cNvPr>
          <p:cNvCxnSpPr/>
          <p:nvPr userDrawn="1"/>
        </p:nvCxnSpPr>
        <p:spPr>
          <a:xfrm>
            <a:off x="8471220" y="4947567"/>
            <a:ext cx="0" cy="139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DC55FA-CAD4-44ED-8FE8-B532D9D45D7C}"/>
              </a:ext>
            </a:extLst>
          </p:cNvPr>
          <p:cNvGrpSpPr/>
          <p:nvPr userDrawn="1"/>
        </p:nvGrpSpPr>
        <p:grpSpPr>
          <a:xfrm>
            <a:off x="7791964" y="4944673"/>
            <a:ext cx="523943" cy="143933"/>
            <a:chOff x="1855788" y="3378201"/>
            <a:chExt cx="3709987" cy="1019175"/>
          </a:xfrm>
          <a:solidFill>
            <a:schemeClr val="bg2">
              <a:lumMod val="10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28325C0-29E5-4B68-9CAD-B1E00E29EA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6650" y="4197351"/>
              <a:ext cx="160337" cy="196850"/>
            </a:xfrm>
            <a:custGeom>
              <a:avLst/>
              <a:gdLst>
                <a:gd name="T0" fmla="*/ 0 w 101"/>
                <a:gd name="T1" fmla="*/ 0 h 124"/>
                <a:gd name="T2" fmla="*/ 13 w 101"/>
                <a:gd name="T3" fmla="*/ 0 h 124"/>
                <a:gd name="T4" fmla="*/ 87 w 101"/>
                <a:gd name="T5" fmla="*/ 101 h 124"/>
                <a:gd name="T6" fmla="*/ 87 w 101"/>
                <a:gd name="T7" fmla="*/ 0 h 124"/>
                <a:gd name="T8" fmla="*/ 101 w 101"/>
                <a:gd name="T9" fmla="*/ 0 h 124"/>
                <a:gd name="T10" fmla="*/ 101 w 101"/>
                <a:gd name="T11" fmla="*/ 124 h 124"/>
                <a:gd name="T12" fmla="*/ 89 w 101"/>
                <a:gd name="T13" fmla="*/ 124 h 124"/>
                <a:gd name="T14" fmla="*/ 12 w 101"/>
                <a:gd name="T15" fmla="*/ 18 h 124"/>
                <a:gd name="T16" fmla="*/ 12 w 101"/>
                <a:gd name="T17" fmla="*/ 124 h 124"/>
                <a:gd name="T18" fmla="*/ 0 w 101"/>
                <a:gd name="T19" fmla="*/ 124 h 124"/>
                <a:gd name="T20" fmla="*/ 0 w 101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24">
                  <a:moveTo>
                    <a:pt x="0" y="0"/>
                  </a:moveTo>
                  <a:lnTo>
                    <a:pt x="13" y="0"/>
                  </a:lnTo>
                  <a:lnTo>
                    <a:pt x="87" y="101"/>
                  </a:lnTo>
                  <a:lnTo>
                    <a:pt x="87" y="0"/>
                  </a:lnTo>
                  <a:lnTo>
                    <a:pt x="101" y="0"/>
                  </a:lnTo>
                  <a:lnTo>
                    <a:pt x="101" y="124"/>
                  </a:lnTo>
                  <a:lnTo>
                    <a:pt x="89" y="124"/>
                  </a:lnTo>
                  <a:lnTo>
                    <a:pt x="12" y="18"/>
                  </a:lnTo>
                  <a:lnTo>
                    <a:pt x="1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27DAAFCF-EBBB-40B1-A4E9-BD28A752CF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6200" y="4197351"/>
              <a:ext cx="130175" cy="196850"/>
            </a:xfrm>
            <a:custGeom>
              <a:avLst/>
              <a:gdLst>
                <a:gd name="T0" fmla="*/ 0 w 82"/>
                <a:gd name="T1" fmla="*/ 0 h 124"/>
                <a:gd name="T2" fmla="*/ 82 w 82"/>
                <a:gd name="T3" fmla="*/ 0 h 124"/>
                <a:gd name="T4" fmla="*/ 82 w 82"/>
                <a:gd name="T5" fmla="*/ 12 h 124"/>
                <a:gd name="T6" fmla="*/ 13 w 82"/>
                <a:gd name="T7" fmla="*/ 12 h 124"/>
                <a:gd name="T8" fmla="*/ 13 w 82"/>
                <a:gd name="T9" fmla="*/ 53 h 124"/>
                <a:gd name="T10" fmla="*/ 80 w 82"/>
                <a:gd name="T11" fmla="*/ 53 h 124"/>
                <a:gd name="T12" fmla="*/ 80 w 82"/>
                <a:gd name="T13" fmla="*/ 65 h 124"/>
                <a:gd name="T14" fmla="*/ 13 w 82"/>
                <a:gd name="T15" fmla="*/ 65 h 124"/>
                <a:gd name="T16" fmla="*/ 13 w 82"/>
                <a:gd name="T17" fmla="*/ 112 h 124"/>
                <a:gd name="T18" fmla="*/ 82 w 82"/>
                <a:gd name="T19" fmla="*/ 112 h 124"/>
                <a:gd name="T20" fmla="*/ 82 w 82"/>
                <a:gd name="T21" fmla="*/ 124 h 124"/>
                <a:gd name="T22" fmla="*/ 0 w 82"/>
                <a:gd name="T23" fmla="*/ 124 h 124"/>
                <a:gd name="T24" fmla="*/ 0 w 82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24">
                  <a:moveTo>
                    <a:pt x="0" y="0"/>
                  </a:moveTo>
                  <a:lnTo>
                    <a:pt x="82" y="0"/>
                  </a:lnTo>
                  <a:lnTo>
                    <a:pt x="82" y="12"/>
                  </a:lnTo>
                  <a:lnTo>
                    <a:pt x="13" y="12"/>
                  </a:lnTo>
                  <a:lnTo>
                    <a:pt x="13" y="53"/>
                  </a:lnTo>
                  <a:lnTo>
                    <a:pt x="80" y="53"/>
                  </a:lnTo>
                  <a:lnTo>
                    <a:pt x="80" y="65"/>
                  </a:lnTo>
                  <a:lnTo>
                    <a:pt x="13" y="65"/>
                  </a:lnTo>
                  <a:lnTo>
                    <a:pt x="13" y="112"/>
                  </a:lnTo>
                  <a:lnTo>
                    <a:pt x="82" y="112"/>
                  </a:lnTo>
                  <a:lnTo>
                    <a:pt x="82" y="124"/>
                  </a:lnTo>
                  <a:lnTo>
                    <a:pt x="0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C16A8744-DF49-401D-91E1-6B9DACAC8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8125" y="4197351"/>
              <a:ext cx="166687" cy="196850"/>
            </a:xfrm>
            <a:custGeom>
              <a:avLst/>
              <a:gdLst>
                <a:gd name="T0" fmla="*/ 46 w 105"/>
                <a:gd name="T1" fmla="*/ 12 h 124"/>
                <a:gd name="T2" fmla="*/ 0 w 105"/>
                <a:gd name="T3" fmla="*/ 12 h 124"/>
                <a:gd name="T4" fmla="*/ 0 w 105"/>
                <a:gd name="T5" fmla="*/ 0 h 124"/>
                <a:gd name="T6" fmla="*/ 105 w 105"/>
                <a:gd name="T7" fmla="*/ 0 h 124"/>
                <a:gd name="T8" fmla="*/ 105 w 105"/>
                <a:gd name="T9" fmla="*/ 12 h 124"/>
                <a:gd name="T10" fmla="*/ 59 w 105"/>
                <a:gd name="T11" fmla="*/ 12 h 124"/>
                <a:gd name="T12" fmla="*/ 59 w 105"/>
                <a:gd name="T13" fmla="*/ 124 h 124"/>
                <a:gd name="T14" fmla="*/ 46 w 105"/>
                <a:gd name="T15" fmla="*/ 124 h 124"/>
                <a:gd name="T16" fmla="*/ 46 w 105"/>
                <a:gd name="T17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4">
                  <a:moveTo>
                    <a:pt x="4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105" y="12"/>
                  </a:lnTo>
                  <a:lnTo>
                    <a:pt x="59" y="12"/>
                  </a:lnTo>
                  <a:lnTo>
                    <a:pt x="59" y="124"/>
                  </a:lnTo>
                  <a:lnTo>
                    <a:pt x="46" y="124"/>
                  </a:lnTo>
                  <a:lnTo>
                    <a:pt x="46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065924E-3C4C-40E8-A61D-8795FCEC41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1800" y="4197351"/>
              <a:ext cx="268287" cy="196850"/>
            </a:xfrm>
            <a:custGeom>
              <a:avLst/>
              <a:gdLst>
                <a:gd name="T0" fmla="*/ 0 w 169"/>
                <a:gd name="T1" fmla="*/ 0 h 124"/>
                <a:gd name="T2" fmla="*/ 14 w 169"/>
                <a:gd name="T3" fmla="*/ 0 h 124"/>
                <a:gd name="T4" fmla="*/ 45 w 169"/>
                <a:gd name="T5" fmla="*/ 101 h 124"/>
                <a:gd name="T6" fmla="*/ 78 w 169"/>
                <a:gd name="T7" fmla="*/ 0 h 124"/>
                <a:gd name="T8" fmla="*/ 91 w 169"/>
                <a:gd name="T9" fmla="*/ 0 h 124"/>
                <a:gd name="T10" fmla="*/ 124 w 169"/>
                <a:gd name="T11" fmla="*/ 101 h 124"/>
                <a:gd name="T12" fmla="*/ 155 w 169"/>
                <a:gd name="T13" fmla="*/ 0 h 124"/>
                <a:gd name="T14" fmla="*/ 169 w 169"/>
                <a:gd name="T15" fmla="*/ 0 h 124"/>
                <a:gd name="T16" fmla="*/ 128 w 169"/>
                <a:gd name="T17" fmla="*/ 124 h 124"/>
                <a:gd name="T18" fmla="*/ 118 w 169"/>
                <a:gd name="T19" fmla="*/ 124 h 124"/>
                <a:gd name="T20" fmla="*/ 85 w 169"/>
                <a:gd name="T21" fmla="*/ 21 h 124"/>
                <a:gd name="T22" fmla="*/ 51 w 169"/>
                <a:gd name="T23" fmla="*/ 124 h 124"/>
                <a:gd name="T24" fmla="*/ 39 w 169"/>
                <a:gd name="T25" fmla="*/ 124 h 124"/>
                <a:gd name="T26" fmla="*/ 0 w 169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24">
                  <a:moveTo>
                    <a:pt x="0" y="0"/>
                  </a:moveTo>
                  <a:lnTo>
                    <a:pt x="14" y="0"/>
                  </a:lnTo>
                  <a:lnTo>
                    <a:pt x="45" y="101"/>
                  </a:lnTo>
                  <a:lnTo>
                    <a:pt x="78" y="0"/>
                  </a:lnTo>
                  <a:lnTo>
                    <a:pt x="91" y="0"/>
                  </a:lnTo>
                  <a:lnTo>
                    <a:pt x="124" y="101"/>
                  </a:lnTo>
                  <a:lnTo>
                    <a:pt x="155" y="0"/>
                  </a:lnTo>
                  <a:lnTo>
                    <a:pt x="169" y="0"/>
                  </a:lnTo>
                  <a:lnTo>
                    <a:pt x="128" y="124"/>
                  </a:lnTo>
                  <a:lnTo>
                    <a:pt x="118" y="124"/>
                  </a:lnTo>
                  <a:lnTo>
                    <a:pt x="85" y="21"/>
                  </a:lnTo>
                  <a:lnTo>
                    <a:pt x="51" y="124"/>
                  </a:lnTo>
                  <a:lnTo>
                    <a:pt x="39" y="1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AF69FF3-7959-4A54-A9FB-9C5840723D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27550" y="4192588"/>
              <a:ext cx="198437" cy="204788"/>
            </a:xfrm>
            <a:custGeom>
              <a:avLst/>
              <a:gdLst>
                <a:gd name="T0" fmla="*/ 0 w 83"/>
                <a:gd name="T1" fmla="*/ 43 h 85"/>
                <a:gd name="T2" fmla="*/ 42 w 83"/>
                <a:gd name="T3" fmla="*/ 0 h 85"/>
                <a:gd name="T4" fmla="*/ 83 w 83"/>
                <a:gd name="T5" fmla="*/ 43 h 85"/>
                <a:gd name="T6" fmla="*/ 42 w 83"/>
                <a:gd name="T7" fmla="*/ 85 h 85"/>
                <a:gd name="T8" fmla="*/ 0 w 83"/>
                <a:gd name="T9" fmla="*/ 43 h 85"/>
                <a:gd name="T10" fmla="*/ 74 w 83"/>
                <a:gd name="T11" fmla="*/ 43 h 85"/>
                <a:gd name="T12" fmla="*/ 42 w 83"/>
                <a:gd name="T13" fmla="*/ 9 h 85"/>
                <a:gd name="T14" fmla="*/ 9 w 83"/>
                <a:gd name="T15" fmla="*/ 43 h 85"/>
                <a:gd name="T16" fmla="*/ 42 w 83"/>
                <a:gd name="T17" fmla="*/ 77 h 85"/>
                <a:gd name="T18" fmla="*/ 74 w 83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0" y="43"/>
                  </a:moveTo>
                  <a:cubicBezTo>
                    <a:pt x="0" y="13"/>
                    <a:pt x="15" y="0"/>
                    <a:pt x="42" y="0"/>
                  </a:cubicBezTo>
                  <a:cubicBezTo>
                    <a:pt x="68" y="0"/>
                    <a:pt x="83" y="13"/>
                    <a:pt x="83" y="43"/>
                  </a:cubicBezTo>
                  <a:cubicBezTo>
                    <a:pt x="83" y="72"/>
                    <a:pt x="68" y="85"/>
                    <a:pt x="42" y="85"/>
                  </a:cubicBezTo>
                  <a:cubicBezTo>
                    <a:pt x="15" y="85"/>
                    <a:pt x="0" y="72"/>
                    <a:pt x="0" y="43"/>
                  </a:cubicBezTo>
                  <a:close/>
                  <a:moveTo>
                    <a:pt x="74" y="43"/>
                  </a:moveTo>
                  <a:cubicBezTo>
                    <a:pt x="74" y="21"/>
                    <a:pt x="64" y="9"/>
                    <a:pt x="42" y="9"/>
                  </a:cubicBezTo>
                  <a:cubicBezTo>
                    <a:pt x="19" y="9"/>
                    <a:pt x="9" y="21"/>
                    <a:pt x="9" y="43"/>
                  </a:cubicBezTo>
                  <a:cubicBezTo>
                    <a:pt x="9" y="65"/>
                    <a:pt x="19" y="77"/>
                    <a:pt x="42" y="77"/>
                  </a:cubicBezTo>
                  <a:cubicBezTo>
                    <a:pt x="64" y="77"/>
                    <a:pt x="74" y="65"/>
                    <a:pt x="74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99D13606-871E-4901-89B0-5C3B55A975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68850" y="4197351"/>
              <a:ext cx="150812" cy="196850"/>
            </a:xfrm>
            <a:custGeom>
              <a:avLst/>
              <a:gdLst>
                <a:gd name="T0" fmla="*/ 33 w 63"/>
                <a:gd name="T1" fmla="*/ 48 h 82"/>
                <a:gd name="T2" fmla="*/ 8 w 63"/>
                <a:gd name="T3" fmla="*/ 48 h 82"/>
                <a:gd name="T4" fmla="*/ 8 w 63"/>
                <a:gd name="T5" fmla="*/ 82 h 82"/>
                <a:gd name="T6" fmla="*/ 0 w 63"/>
                <a:gd name="T7" fmla="*/ 82 h 82"/>
                <a:gd name="T8" fmla="*/ 0 w 63"/>
                <a:gd name="T9" fmla="*/ 0 h 82"/>
                <a:gd name="T10" fmla="*/ 35 w 63"/>
                <a:gd name="T11" fmla="*/ 0 h 82"/>
                <a:gd name="T12" fmla="*/ 63 w 63"/>
                <a:gd name="T13" fmla="*/ 24 h 82"/>
                <a:gd name="T14" fmla="*/ 42 w 63"/>
                <a:gd name="T15" fmla="*/ 48 h 82"/>
                <a:gd name="T16" fmla="*/ 61 w 63"/>
                <a:gd name="T17" fmla="*/ 82 h 82"/>
                <a:gd name="T18" fmla="*/ 52 w 63"/>
                <a:gd name="T19" fmla="*/ 82 h 82"/>
                <a:gd name="T20" fmla="*/ 33 w 63"/>
                <a:gd name="T21" fmla="*/ 48 h 82"/>
                <a:gd name="T22" fmla="*/ 35 w 63"/>
                <a:gd name="T23" fmla="*/ 40 h 82"/>
                <a:gd name="T24" fmla="*/ 54 w 63"/>
                <a:gd name="T25" fmla="*/ 24 h 82"/>
                <a:gd name="T26" fmla="*/ 35 w 63"/>
                <a:gd name="T27" fmla="*/ 8 h 82"/>
                <a:gd name="T28" fmla="*/ 8 w 63"/>
                <a:gd name="T29" fmla="*/ 8 h 82"/>
                <a:gd name="T30" fmla="*/ 8 w 63"/>
                <a:gd name="T31" fmla="*/ 40 h 82"/>
                <a:gd name="T32" fmla="*/ 35 w 63"/>
                <a:gd name="T33" fmla="*/ 4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2">
                  <a:moveTo>
                    <a:pt x="33" y="48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4" y="0"/>
                    <a:pt x="63" y="7"/>
                    <a:pt x="63" y="24"/>
                  </a:cubicBezTo>
                  <a:cubicBezTo>
                    <a:pt x="63" y="38"/>
                    <a:pt x="56" y="46"/>
                    <a:pt x="42" y="4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2" y="82"/>
                    <a:pt x="52" y="82"/>
                    <a:pt x="52" y="82"/>
                  </a:cubicBezTo>
                  <a:lnTo>
                    <a:pt x="33" y="48"/>
                  </a:lnTo>
                  <a:close/>
                  <a:moveTo>
                    <a:pt x="35" y="40"/>
                  </a:moveTo>
                  <a:cubicBezTo>
                    <a:pt x="47" y="40"/>
                    <a:pt x="54" y="37"/>
                    <a:pt x="54" y="24"/>
                  </a:cubicBezTo>
                  <a:cubicBezTo>
                    <a:pt x="54" y="11"/>
                    <a:pt x="47" y="8"/>
                    <a:pt x="3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35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27E6C4DA-CA2E-4D2F-955D-9AD1AF6D2B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62525" y="4197351"/>
              <a:ext cx="153987" cy="196850"/>
            </a:xfrm>
            <a:custGeom>
              <a:avLst/>
              <a:gdLst>
                <a:gd name="T0" fmla="*/ 38 w 97"/>
                <a:gd name="T1" fmla="*/ 57 h 124"/>
                <a:gd name="T2" fmla="*/ 14 w 97"/>
                <a:gd name="T3" fmla="*/ 85 h 124"/>
                <a:gd name="T4" fmla="*/ 14 w 97"/>
                <a:gd name="T5" fmla="*/ 124 h 124"/>
                <a:gd name="T6" fmla="*/ 0 w 97"/>
                <a:gd name="T7" fmla="*/ 124 h 124"/>
                <a:gd name="T8" fmla="*/ 0 w 97"/>
                <a:gd name="T9" fmla="*/ 0 h 124"/>
                <a:gd name="T10" fmla="*/ 14 w 97"/>
                <a:gd name="T11" fmla="*/ 0 h 124"/>
                <a:gd name="T12" fmla="*/ 14 w 97"/>
                <a:gd name="T13" fmla="*/ 68 h 124"/>
                <a:gd name="T14" fmla="*/ 76 w 97"/>
                <a:gd name="T15" fmla="*/ 0 h 124"/>
                <a:gd name="T16" fmla="*/ 91 w 97"/>
                <a:gd name="T17" fmla="*/ 0 h 124"/>
                <a:gd name="T18" fmla="*/ 47 w 97"/>
                <a:gd name="T19" fmla="*/ 48 h 124"/>
                <a:gd name="T20" fmla="*/ 97 w 97"/>
                <a:gd name="T21" fmla="*/ 124 h 124"/>
                <a:gd name="T22" fmla="*/ 82 w 97"/>
                <a:gd name="T23" fmla="*/ 124 h 124"/>
                <a:gd name="T24" fmla="*/ 38 w 97"/>
                <a:gd name="T25" fmla="*/ 5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24">
                  <a:moveTo>
                    <a:pt x="38" y="57"/>
                  </a:moveTo>
                  <a:lnTo>
                    <a:pt x="14" y="85"/>
                  </a:lnTo>
                  <a:lnTo>
                    <a:pt x="14" y="124"/>
                  </a:lnTo>
                  <a:lnTo>
                    <a:pt x="0" y="12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8"/>
                  </a:lnTo>
                  <a:lnTo>
                    <a:pt x="76" y="0"/>
                  </a:lnTo>
                  <a:lnTo>
                    <a:pt x="91" y="0"/>
                  </a:lnTo>
                  <a:lnTo>
                    <a:pt x="47" y="48"/>
                  </a:lnTo>
                  <a:lnTo>
                    <a:pt x="97" y="124"/>
                  </a:lnTo>
                  <a:lnTo>
                    <a:pt x="82" y="124"/>
                  </a:lnTo>
                  <a:lnTo>
                    <a:pt x="38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C74F658-4046-43D7-821E-B57E1764A2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33975" y="4192588"/>
              <a:ext cx="160337" cy="204788"/>
            </a:xfrm>
            <a:custGeom>
              <a:avLst/>
              <a:gdLst>
                <a:gd name="T0" fmla="*/ 0 w 67"/>
                <a:gd name="T1" fmla="*/ 75 h 85"/>
                <a:gd name="T2" fmla="*/ 5 w 67"/>
                <a:gd name="T3" fmla="*/ 69 h 85"/>
                <a:gd name="T4" fmla="*/ 34 w 67"/>
                <a:gd name="T5" fmla="*/ 77 h 85"/>
                <a:gd name="T6" fmla="*/ 59 w 67"/>
                <a:gd name="T7" fmla="*/ 61 h 85"/>
                <a:gd name="T8" fmla="*/ 34 w 67"/>
                <a:gd name="T9" fmla="*/ 45 h 85"/>
                <a:gd name="T10" fmla="*/ 5 w 67"/>
                <a:gd name="T11" fmla="*/ 22 h 85"/>
                <a:gd name="T12" fmla="*/ 34 w 67"/>
                <a:gd name="T13" fmla="*/ 0 h 85"/>
                <a:gd name="T14" fmla="*/ 63 w 67"/>
                <a:gd name="T15" fmla="*/ 8 h 85"/>
                <a:gd name="T16" fmla="*/ 58 w 67"/>
                <a:gd name="T17" fmla="*/ 15 h 85"/>
                <a:gd name="T18" fmla="*/ 34 w 67"/>
                <a:gd name="T19" fmla="*/ 8 h 85"/>
                <a:gd name="T20" fmla="*/ 13 w 67"/>
                <a:gd name="T21" fmla="*/ 22 h 85"/>
                <a:gd name="T22" fmla="*/ 36 w 67"/>
                <a:gd name="T23" fmla="*/ 37 h 85"/>
                <a:gd name="T24" fmla="*/ 67 w 67"/>
                <a:gd name="T25" fmla="*/ 61 h 85"/>
                <a:gd name="T26" fmla="*/ 34 w 67"/>
                <a:gd name="T27" fmla="*/ 85 h 85"/>
                <a:gd name="T28" fmla="*/ 0 w 67"/>
                <a:gd name="T29" fmla="*/ 7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" h="85">
                  <a:moveTo>
                    <a:pt x="0" y="75"/>
                  </a:moveTo>
                  <a:cubicBezTo>
                    <a:pt x="5" y="69"/>
                    <a:pt x="5" y="69"/>
                    <a:pt x="5" y="69"/>
                  </a:cubicBezTo>
                  <a:cubicBezTo>
                    <a:pt x="15" y="75"/>
                    <a:pt x="24" y="77"/>
                    <a:pt x="34" y="77"/>
                  </a:cubicBezTo>
                  <a:cubicBezTo>
                    <a:pt x="51" y="77"/>
                    <a:pt x="59" y="72"/>
                    <a:pt x="59" y="61"/>
                  </a:cubicBezTo>
                  <a:cubicBezTo>
                    <a:pt x="59" y="49"/>
                    <a:pt x="49" y="48"/>
                    <a:pt x="34" y="45"/>
                  </a:cubicBezTo>
                  <a:cubicBezTo>
                    <a:pt x="16" y="42"/>
                    <a:pt x="5" y="39"/>
                    <a:pt x="5" y="22"/>
                  </a:cubicBezTo>
                  <a:cubicBezTo>
                    <a:pt x="5" y="7"/>
                    <a:pt x="15" y="0"/>
                    <a:pt x="34" y="0"/>
                  </a:cubicBezTo>
                  <a:cubicBezTo>
                    <a:pt x="47" y="0"/>
                    <a:pt x="56" y="3"/>
                    <a:pt x="63" y="8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2" y="11"/>
                    <a:pt x="43" y="8"/>
                    <a:pt x="34" y="8"/>
                  </a:cubicBezTo>
                  <a:cubicBezTo>
                    <a:pt x="19" y="8"/>
                    <a:pt x="13" y="12"/>
                    <a:pt x="13" y="22"/>
                  </a:cubicBezTo>
                  <a:cubicBezTo>
                    <a:pt x="13" y="33"/>
                    <a:pt x="22" y="35"/>
                    <a:pt x="36" y="37"/>
                  </a:cubicBezTo>
                  <a:cubicBezTo>
                    <a:pt x="54" y="40"/>
                    <a:pt x="67" y="43"/>
                    <a:pt x="67" y="61"/>
                  </a:cubicBezTo>
                  <a:cubicBezTo>
                    <a:pt x="67" y="77"/>
                    <a:pt x="57" y="85"/>
                    <a:pt x="34" y="85"/>
                  </a:cubicBezTo>
                  <a:cubicBezTo>
                    <a:pt x="22" y="85"/>
                    <a:pt x="11" y="82"/>
                    <a:pt x="0" y="7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602C543C-0B72-482A-81C3-40109F6C0B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3350" y="3379788"/>
              <a:ext cx="352425" cy="730250"/>
            </a:xfrm>
            <a:custGeom>
              <a:avLst/>
              <a:gdLst>
                <a:gd name="T0" fmla="*/ 120 w 147"/>
                <a:gd name="T1" fmla="*/ 0 h 303"/>
                <a:gd name="T2" fmla="*/ 0 w 147"/>
                <a:gd name="T3" fmla="*/ 125 h 303"/>
                <a:gd name="T4" fmla="*/ 0 w 147"/>
                <a:gd name="T5" fmla="*/ 303 h 303"/>
                <a:gd name="T6" fmla="*/ 27 w 147"/>
                <a:gd name="T7" fmla="*/ 303 h 303"/>
                <a:gd name="T8" fmla="*/ 27 w 147"/>
                <a:gd name="T9" fmla="*/ 125 h 303"/>
                <a:gd name="T10" fmla="*/ 120 w 147"/>
                <a:gd name="T11" fmla="*/ 26 h 303"/>
                <a:gd name="T12" fmla="*/ 147 w 147"/>
                <a:gd name="T13" fmla="*/ 27 h 303"/>
                <a:gd name="T14" fmla="*/ 147 w 147"/>
                <a:gd name="T15" fmla="*/ 1 h 303"/>
                <a:gd name="T16" fmla="*/ 120 w 147"/>
                <a:gd name="T1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03">
                  <a:moveTo>
                    <a:pt x="120" y="0"/>
                  </a:moveTo>
                  <a:cubicBezTo>
                    <a:pt x="5" y="0"/>
                    <a:pt x="0" y="52"/>
                    <a:pt x="0" y="125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70"/>
                    <a:pt x="25" y="26"/>
                    <a:pt x="120" y="26"/>
                  </a:cubicBezTo>
                  <a:cubicBezTo>
                    <a:pt x="130" y="26"/>
                    <a:pt x="139" y="26"/>
                    <a:pt x="147" y="27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39" y="1"/>
                    <a:pt x="130" y="0"/>
                    <a:pt x="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CF467010-8FDA-4A2D-9686-3EE6030767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1238" y="3394076"/>
              <a:ext cx="582612" cy="730250"/>
            </a:xfrm>
            <a:custGeom>
              <a:avLst/>
              <a:gdLst>
                <a:gd name="T0" fmla="*/ 0 w 243"/>
                <a:gd name="T1" fmla="*/ 181 h 303"/>
                <a:gd name="T2" fmla="*/ 0 w 243"/>
                <a:gd name="T3" fmla="*/ 0 h 303"/>
                <a:gd name="T4" fmla="*/ 28 w 243"/>
                <a:gd name="T5" fmla="*/ 0 h 303"/>
                <a:gd name="T6" fmla="*/ 28 w 243"/>
                <a:gd name="T7" fmla="*/ 182 h 303"/>
                <a:gd name="T8" fmla="*/ 123 w 243"/>
                <a:gd name="T9" fmla="*/ 278 h 303"/>
                <a:gd name="T10" fmla="*/ 216 w 243"/>
                <a:gd name="T11" fmla="*/ 179 h 303"/>
                <a:gd name="T12" fmla="*/ 216 w 243"/>
                <a:gd name="T13" fmla="*/ 0 h 303"/>
                <a:gd name="T14" fmla="*/ 243 w 243"/>
                <a:gd name="T15" fmla="*/ 0 h 303"/>
                <a:gd name="T16" fmla="*/ 243 w 243"/>
                <a:gd name="T17" fmla="*/ 179 h 303"/>
                <a:gd name="T18" fmla="*/ 123 w 243"/>
                <a:gd name="T19" fmla="*/ 303 h 303"/>
                <a:gd name="T20" fmla="*/ 0 w 243"/>
                <a:gd name="T21" fmla="*/ 181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303">
                  <a:moveTo>
                    <a:pt x="0" y="18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82"/>
                    <a:pt x="28" y="182"/>
                    <a:pt x="28" y="182"/>
                  </a:cubicBezTo>
                  <a:cubicBezTo>
                    <a:pt x="28" y="234"/>
                    <a:pt x="27" y="278"/>
                    <a:pt x="123" y="278"/>
                  </a:cubicBezTo>
                  <a:cubicBezTo>
                    <a:pt x="218" y="278"/>
                    <a:pt x="216" y="234"/>
                    <a:pt x="216" y="179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3" y="179"/>
                    <a:pt x="243" y="179"/>
                    <a:pt x="243" y="179"/>
                  </a:cubicBezTo>
                  <a:cubicBezTo>
                    <a:pt x="243" y="252"/>
                    <a:pt x="238" y="303"/>
                    <a:pt x="123" y="303"/>
                  </a:cubicBezTo>
                  <a:cubicBezTo>
                    <a:pt x="7" y="303"/>
                    <a:pt x="0" y="252"/>
                    <a:pt x="0" y="1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12681F6-4BBB-445D-834F-A0B7158FF7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3388" y="3379788"/>
              <a:ext cx="581025" cy="730250"/>
            </a:xfrm>
            <a:custGeom>
              <a:avLst/>
              <a:gdLst>
                <a:gd name="T0" fmla="*/ 242 w 242"/>
                <a:gd name="T1" fmla="*/ 122 h 303"/>
                <a:gd name="T2" fmla="*/ 242 w 242"/>
                <a:gd name="T3" fmla="*/ 303 h 303"/>
                <a:gd name="T4" fmla="*/ 215 w 242"/>
                <a:gd name="T5" fmla="*/ 303 h 303"/>
                <a:gd name="T6" fmla="*/ 215 w 242"/>
                <a:gd name="T7" fmla="*/ 122 h 303"/>
                <a:gd name="T8" fmla="*/ 120 w 242"/>
                <a:gd name="T9" fmla="*/ 26 h 303"/>
                <a:gd name="T10" fmla="*/ 27 w 242"/>
                <a:gd name="T11" fmla="*/ 125 h 303"/>
                <a:gd name="T12" fmla="*/ 27 w 242"/>
                <a:gd name="T13" fmla="*/ 303 h 303"/>
                <a:gd name="T14" fmla="*/ 0 w 242"/>
                <a:gd name="T15" fmla="*/ 303 h 303"/>
                <a:gd name="T16" fmla="*/ 0 w 242"/>
                <a:gd name="T17" fmla="*/ 125 h 303"/>
                <a:gd name="T18" fmla="*/ 120 w 242"/>
                <a:gd name="T19" fmla="*/ 0 h 303"/>
                <a:gd name="T20" fmla="*/ 242 w 242"/>
                <a:gd name="T21" fmla="*/ 12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2" h="303">
                  <a:moveTo>
                    <a:pt x="242" y="122"/>
                  </a:moveTo>
                  <a:cubicBezTo>
                    <a:pt x="242" y="303"/>
                    <a:pt x="242" y="303"/>
                    <a:pt x="242" y="303"/>
                  </a:cubicBezTo>
                  <a:cubicBezTo>
                    <a:pt x="215" y="303"/>
                    <a:pt x="215" y="303"/>
                    <a:pt x="215" y="303"/>
                  </a:cubicBezTo>
                  <a:cubicBezTo>
                    <a:pt x="215" y="122"/>
                    <a:pt x="215" y="122"/>
                    <a:pt x="215" y="122"/>
                  </a:cubicBezTo>
                  <a:cubicBezTo>
                    <a:pt x="215" y="70"/>
                    <a:pt x="215" y="26"/>
                    <a:pt x="120" y="26"/>
                  </a:cubicBezTo>
                  <a:cubicBezTo>
                    <a:pt x="25" y="26"/>
                    <a:pt x="27" y="70"/>
                    <a:pt x="27" y="125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2"/>
                    <a:pt x="5" y="0"/>
                    <a:pt x="120" y="0"/>
                  </a:cubicBezTo>
                  <a:cubicBezTo>
                    <a:pt x="235" y="0"/>
                    <a:pt x="242" y="52"/>
                    <a:pt x="242" y="1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399A461A-9060-41DA-9839-4ECF67A7FF8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6650" y="3397251"/>
              <a:ext cx="61912" cy="7127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63C464E-C18C-4330-8F6A-E817C9584E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57625" y="3397251"/>
              <a:ext cx="573087" cy="712788"/>
            </a:xfrm>
            <a:custGeom>
              <a:avLst/>
              <a:gdLst>
                <a:gd name="T0" fmla="*/ 0 w 239"/>
                <a:gd name="T1" fmla="*/ 0 h 296"/>
                <a:gd name="T2" fmla="*/ 139 w 239"/>
                <a:gd name="T3" fmla="*/ 0 h 296"/>
                <a:gd name="T4" fmla="*/ 239 w 239"/>
                <a:gd name="T5" fmla="*/ 95 h 296"/>
                <a:gd name="T6" fmla="*/ 139 w 239"/>
                <a:gd name="T7" fmla="*/ 193 h 296"/>
                <a:gd name="T8" fmla="*/ 27 w 239"/>
                <a:gd name="T9" fmla="*/ 193 h 296"/>
                <a:gd name="T10" fmla="*/ 27 w 239"/>
                <a:gd name="T11" fmla="*/ 296 h 296"/>
                <a:gd name="T12" fmla="*/ 0 w 239"/>
                <a:gd name="T13" fmla="*/ 296 h 296"/>
                <a:gd name="T14" fmla="*/ 0 w 239"/>
                <a:gd name="T15" fmla="*/ 0 h 296"/>
                <a:gd name="T16" fmla="*/ 139 w 239"/>
                <a:gd name="T17" fmla="*/ 167 h 296"/>
                <a:gd name="T18" fmla="*/ 211 w 239"/>
                <a:gd name="T19" fmla="*/ 96 h 296"/>
                <a:gd name="T20" fmla="*/ 138 w 239"/>
                <a:gd name="T21" fmla="*/ 26 h 296"/>
                <a:gd name="T22" fmla="*/ 27 w 239"/>
                <a:gd name="T23" fmla="*/ 26 h 296"/>
                <a:gd name="T24" fmla="*/ 27 w 239"/>
                <a:gd name="T25" fmla="*/ 167 h 296"/>
                <a:gd name="T26" fmla="*/ 139 w 239"/>
                <a:gd name="T27" fmla="*/ 167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96">
                  <a:moveTo>
                    <a:pt x="0" y="0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208" y="0"/>
                    <a:pt x="239" y="34"/>
                    <a:pt x="239" y="95"/>
                  </a:cubicBezTo>
                  <a:cubicBezTo>
                    <a:pt x="239" y="156"/>
                    <a:pt x="208" y="193"/>
                    <a:pt x="139" y="193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296"/>
                    <a:pt x="27" y="296"/>
                    <a:pt x="27" y="296"/>
                  </a:cubicBezTo>
                  <a:cubicBezTo>
                    <a:pt x="0" y="296"/>
                    <a:pt x="0" y="296"/>
                    <a:pt x="0" y="296"/>
                  </a:cubicBezTo>
                  <a:lnTo>
                    <a:pt x="0" y="0"/>
                  </a:lnTo>
                  <a:close/>
                  <a:moveTo>
                    <a:pt x="139" y="167"/>
                  </a:moveTo>
                  <a:cubicBezTo>
                    <a:pt x="187" y="167"/>
                    <a:pt x="211" y="143"/>
                    <a:pt x="211" y="96"/>
                  </a:cubicBezTo>
                  <a:cubicBezTo>
                    <a:pt x="211" y="49"/>
                    <a:pt x="185" y="26"/>
                    <a:pt x="13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167"/>
                    <a:pt x="27" y="167"/>
                    <a:pt x="27" y="167"/>
                  </a:cubicBezTo>
                  <a:lnTo>
                    <a:pt x="139" y="1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BA3EDC79-511C-483A-AE43-8F87F16342D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05325" y="3378201"/>
              <a:ext cx="614362" cy="746125"/>
            </a:xfrm>
            <a:custGeom>
              <a:avLst/>
              <a:gdLst>
                <a:gd name="T0" fmla="*/ 0 w 256"/>
                <a:gd name="T1" fmla="*/ 155 h 310"/>
                <a:gd name="T2" fmla="*/ 137 w 256"/>
                <a:gd name="T3" fmla="*/ 0 h 310"/>
                <a:gd name="T4" fmla="*/ 256 w 256"/>
                <a:gd name="T5" fmla="*/ 160 h 310"/>
                <a:gd name="T6" fmla="*/ 27 w 256"/>
                <a:gd name="T7" fmla="*/ 160 h 310"/>
                <a:gd name="T8" fmla="*/ 139 w 256"/>
                <a:gd name="T9" fmla="*/ 286 h 310"/>
                <a:gd name="T10" fmla="*/ 236 w 256"/>
                <a:gd name="T11" fmla="*/ 254 h 310"/>
                <a:gd name="T12" fmla="*/ 251 w 256"/>
                <a:gd name="T13" fmla="*/ 274 h 310"/>
                <a:gd name="T14" fmla="*/ 139 w 256"/>
                <a:gd name="T15" fmla="*/ 310 h 310"/>
                <a:gd name="T16" fmla="*/ 0 w 256"/>
                <a:gd name="T17" fmla="*/ 155 h 310"/>
                <a:gd name="T18" fmla="*/ 27 w 256"/>
                <a:gd name="T19" fmla="*/ 135 h 310"/>
                <a:gd name="T20" fmla="*/ 229 w 256"/>
                <a:gd name="T21" fmla="*/ 135 h 310"/>
                <a:gd name="T22" fmla="*/ 136 w 256"/>
                <a:gd name="T23" fmla="*/ 25 h 310"/>
                <a:gd name="T24" fmla="*/ 27 w 256"/>
                <a:gd name="T25" fmla="*/ 13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6" h="310">
                  <a:moveTo>
                    <a:pt x="0" y="155"/>
                  </a:moveTo>
                  <a:cubicBezTo>
                    <a:pt x="0" y="68"/>
                    <a:pt x="25" y="0"/>
                    <a:pt x="137" y="0"/>
                  </a:cubicBezTo>
                  <a:cubicBezTo>
                    <a:pt x="252" y="0"/>
                    <a:pt x="256" y="78"/>
                    <a:pt x="256" y="160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7" y="232"/>
                    <a:pt x="45" y="286"/>
                    <a:pt x="139" y="286"/>
                  </a:cubicBezTo>
                  <a:cubicBezTo>
                    <a:pt x="189" y="286"/>
                    <a:pt x="212" y="272"/>
                    <a:pt x="236" y="254"/>
                  </a:cubicBezTo>
                  <a:cubicBezTo>
                    <a:pt x="251" y="274"/>
                    <a:pt x="251" y="274"/>
                    <a:pt x="251" y="274"/>
                  </a:cubicBezTo>
                  <a:cubicBezTo>
                    <a:pt x="224" y="294"/>
                    <a:pt x="192" y="310"/>
                    <a:pt x="139" y="310"/>
                  </a:cubicBezTo>
                  <a:cubicBezTo>
                    <a:pt x="22" y="310"/>
                    <a:pt x="0" y="242"/>
                    <a:pt x="0" y="155"/>
                  </a:cubicBezTo>
                  <a:close/>
                  <a:moveTo>
                    <a:pt x="27" y="135"/>
                  </a:moveTo>
                  <a:cubicBezTo>
                    <a:pt x="229" y="135"/>
                    <a:pt x="229" y="135"/>
                    <a:pt x="229" y="135"/>
                  </a:cubicBezTo>
                  <a:cubicBezTo>
                    <a:pt x="226" y="76"/>
                    <a:pt x="223" y="25"/>
                    <a:pt x="136" y="25"/>
                  </a:cubicBezTo>
                  <a:cubicBezTo>
                    <a:pt x="53" y="25"/>
                    <a:pt x="30" y="70"/>
                    <a:pt x="27" y="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DE9FEF45-3930-476F-AA2F-C96BD9515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5788" y="3394076"/>
              <a:ext cx="312737" cy="873125"/>
            </a:xfrm>
            <a:custGeom>
              <a:avLst/>
              <a:gdLst>
                <a:gd name="T0" fmla="*/ 10 w 130"/>
                <a:gd name="T1" fmla="*/ 362 h 362"/>
                <a:gd name="T2" fmla="*/ 130 w 130"/>
                <a:gd name="T3" fmla="*/ 237 h 362"/>
                <a:gd name="T4" fmla="*/ 130 w 130"/>
                <a:gd name="T5" fmla="*/ 0 h 362"/>
                <a:gd name="T6" fmla="*/ 103 w 130"/>
                <a:gd name="T7" fmla="*/ 0 h 362"/>
                <a:gd name="T8" fmla="*/ 103 w 130"/>
                <a:gd name="T9" fmla="*/ 237 h 362"/>
                <a:gd name="T10" fmla="*/ 10 w 130"/>
                <a:gd name="T11" fmla="*/ 336 h 362"/>
                <a:gd name="T12" fmla="*/ 0 w 130"/>
                <a:gd name="T13" fmla="*/ 336 h 362"/>
                <a:gd name="T14" fmla="*/ 0 w 130"/>
                <a:gd name="T15" fmla="*/ 361 h 362"/>
                <a:gd name="T16" fmla="*/ 10 w 130"/>
                <a:gd name="T17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362">
                  <a:moveTo>
                    <a:pt x="10" y="362"/>
                  </a:moveTo>
                  <a:cubicBezTo>
                    <a:pt x="126" y="362"/>
                    <a:pt x="130" y="310"/>
                    <a:pt x="130" y="237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237"/>
                    <a:pt x="103" y="237"/>
                    <a:pt x="103" y="237"/>
                  </a:cubicBezTo>
                  <a:cubicBezTo>
                    <a:pt x="103" y="292"/>
                    <a:pt x="105" y="336"/>
                    <a:pt x="10" y="336"/>
                  </a:cubicBezTo>
                  <a:cubicBezTo>
                    <a:pt x="7" y="336"/>
                    <a:pt x="3" y="336"/>
                    <a:pt x="0" y="33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3" y="362"/>
                    <a:pt x="7" y="362"/>
                    <a:pt x="10" y="3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24DBCB1-1B70-473A-83D4-52B6E2D32B4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73688" y="4022726"/>
              <a:ext cx="90487" cy="92075"/>
            </a:xfrm>
            <a:custGeom>
              <a:avLst/>
              <a:gdLst>
                <a:gd name="T0" fmla="*/ 19 w 38"/>
                <a:gd name="T1" fmla="*/ 38 h 38"/>
                <a:gd name="T2" fmla="*/ 0 w 38"/>
                <a:gd name="T3" fmla="*/ 19 h 38"/>
                <a:gd name="T4" fmla="*/ 19 w 38"/>
                <a:gd name="T5" fmla="*/ 0 h 38"/>
                <a:gd name="T6" fmla="*/ 38 w 38"/>
                <a:gd name="T7" fmla="*/ 19 h 38"/>
                <a:gd name="T8" fmla="*/ 19 w 38"/>
                <a:gd name="T9" fmla="*/ 38 h 38"/>
                <a:gd name="T10" fmla="*/ 19 w 38"/>
                <a:gd name="T11" fmla="*/ 2 h 38"/>
                <a:gd name="T12" fmla="*/ 3 w 38"/>
                <a:gd name="T13" fmla="*/ 19 h 38"/>
                <a:gd name="T14" fmla="*/ 19 w 38"/>
                <a:gd name="T15" fmla="*/ 35 h 38"/>
                <a:gd name="T16" fmla="*/ 36 w 38"/>
                <a:gd name="T17" fmla="*/ 19 h 38"/>
                <a:gd name="T18" fmla="*/ 19 w 38"/>
                <a:gd name="T19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2"/>
                  </a:moveTo>
                  <a:cubicBezTo>
                    <a:pt x="10" y="2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28" y="35"/>
                    <a:pt x="36" y="28"/>
                    <a:pt x="36" y="19"/>
                  </a:cubicBezTo>
                  <a:cubicBezTo>
                    <a:pt x="36" y="10"/>
                    <a:pt x="28" y="2"/>
                    <a:pt x="1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EF3D6A59-1A3E-4EA6-987D-D03885F3027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02263" y="4041776"/>
              <a:ext cx="41275" cy="53975"/>
            </a:xfrm>
            <a:custGeom>
              <a:avLst/>
              <a:gdLst>
                <a:gd name="T0" fmla="*/ 8 w 17"/>
                <a:gd name="T1" fmla="*/ 13 h 22"/>
                <a:gd name="T2" fmla="*/ 2 w 17"/>
                <a:gd name="T3" fmla="*/ 13 h 22"/>
                <a:gd name="T4" fmla="*/ 2 w 17"/>
                <a:gd name="T5" fmla="*/ 22 h 22"/>
                <a:gd name="T6" fmla="*/ 0 w 17"/>
                <a:gd name="T7" fmla="*/ 22 h 22"/>
                <a:gd name="T8" fmla="*/ 0 w 17"/>
                <a:gd name="T9" fmla="*/ 0 h 22"/>
                <a:gd name="T10" fmla="*/ 9 w 17"/>
                <a:gd name="T11" fmla="*/ 0 h 22"/>
                <a:gd name="T12" fmla="*/ 17 w 17"/>
                <a:gd name="T13" fmla="*/ 7 h 22"/>
                <a:gd name="T14" fmla="*/ 12 w 17"/>
                <a:gd name="T15" fmla="*/ 13 h 22"/>
                <a:gd name="T16" fmla="*/ 16 w 17"/>
                <a:gd name="T17" fmla="*/ 22 h 22"/>
                <a:gd name="T18" fmla="*/ 13 w 17"/>
                <a:gd name="T19" fmla="*/ 22 h 22"/>
                <a:gd name="T20" fmla="*/ 8 w 17"/>
                <a:gd name="T21" fmla="*/ 13 h 22"/>
                <a:gd name="T22" fmla="*/ 9 w 17"/>
                <a:gd name="T23" fmla="*/ 11 h 22"/>
                <a:gd name="T24" fmla="*/ 14 w 17"/>
                <a:gd name="T25" fmla="*/ 7 h 22"/>
                <a:gd name="T26" fmla="*/ 9 w 17"/>
                <a:gd name="T27" fmla="*/ 3 h 22"/>
                <a:gd name="T28" fmla="*/ 2 w 17"/>
                <a:gd name="T29" fmla="*/ 3 h 22"/>
                <a:gd name="T30" fmla="*/ 2 w 17"/>
                <a:gd name="T31" fmla="*/ 11 h 22"/>
                <a:gd name="T32" fmla="*/ 9 w 17"/>
                <a:gd name="T33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8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2"/>
                    <a:pt x="17" y="7"/>
                  </a:cubicBezTo>
                  <a:cubicBezTo>
                    <a:pt x="17" y="10"/>
                    <a:pt x="15" y="12"/>
                    <a:pt x="12" y="1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8" y="13"/>
                  </a:lnTo>
                  <a:close/>
                  <a:moveTo>
                    <a:pt x="9" y="11"/>
                  </a:moveTo>
                  <a:cubicBezTo>
                    <a:pt x="12" y="11"/>
                    <a:pt x="14" y="10"/>
                    <a:pt x="14" y="7"/>
                  </a:cubicBezTo>
                  <a:cubicBezTo>
                    <a:pt x="14" y="4"/>
                    <a:pt x="12" y="3"/>
                    <a:pt x="9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1"/>
                    <a:pt x="2" y="11"/>
                    <a:pt x="2" y="11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MSIPCMContentMarking" descr="{&quot;HashCode&quot;:817091896,&quot;Placement&quot;:&quot;Footer&quot;}">
            <a:extLst>
              <a:ext uri="{FF2B5EF4-FFF2-40B4-BE49-F238E27FC236}">
                <a16:creationId xmlns:a16="http://schemas.microsoft.com/office/drawing/2014/main" id="{42D26A69-99AE-4B91-AB84-823A524A3A9C}"/>
              </a:ext>
            </a:extLst>
          </p:cNvPr>
          <p:cNvSpPr txBox="1"/>
          <p:nvPr userDrawn="1"/>
        </p:nvSpPr>
        <p:spPr>
          <a:xfrm>
            <a:off x="3984292" y="4932427"/>
            <a:ext cx="1175415" cy="21107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000000"/>
                </a:solidFill>
                <a:latin typeface="Calibri" panose="020F0502020204030204" pitchFamily="34" charset="0"/>
              </a:rPr>
              <a:t>Juniper Business Use Only</a:t>
            </a:r>
          </a:p>
        </p:txBody>
      </p:sp>
    </p:spTree>
    <p:extLst>
      <p:ext uri="{BB962C8B-B14F-4D97-AF65-F5344CB8AC3E}">
        <p14:creationId xmlns:p14="http://schemas.microsoft.com/office/powerpoint/2010/main" val="132539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kern="1200" cap="all" baseline="0">
          <a:solidFill>
            <a:schemeClr val="accent1"/>
          </a:solidFill>
          <a:latin typeface="+mn-lt"/>
          <a:ea typeface="Lato Light" panose="020F0302020204030203" pitchFamily="34" charset="0"/>
          <a:cs typeface="Lato Light" panose="020F0302020204030203" pitchFamily="34" charset="0"/>
        </a:defRPr>
      </a:lvl1pPr>
    </p:titleStyle>
    <p:bodyStyle>
      <a:lvl1pPr marL="0" indent="0" algn="l" defTabSz="685800" rtl="0" eaLnBrk="1" latinLnBrk="0" hangingPunct="1">
        <a:lnSpc>
          <a:spcPct val="95000"/>
        </a:lnSpc>
        <a:spcBef>
          <a:spcPts val="12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4488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69963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16038" indent="-171450" algn="l" defTabSz="685800" rtl="0" eaLnBrk="1" latinLnBrk="0" hangingPunct="1">
        <a:lnSpc>
          <a:spcPct val="95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0">
          <p15:clr>
            <a:srgbClr val="F26B43"/>
          </p15:clr>
        </p15:guide>
        <p15:guide id="2" orient="horz" pos="132">
          <p15:clr>
            <a:srgbClr val="F26B43"/>
          </p15:clr>
        </p15:guide>
        <p15:guide id="3" pos="4344">
          <p15:clr>
            <a:srgbClr val="F26B43"/>
          </p15:clr>
        </p15:guide>
        <p15:guide id="4" orient="horz" pos="3107">
          <p15:clr>
            <a:srgbClr val="F26B43"/>
          </p15:clr>
        </p15:guide>
        <p15:guide id="5" pos="2885">
          <p15:clr>
            <a:srgbClr val="F26B43"/>
          </p15:clr>
        </p15:guide>
        <p15:guide id="6" orient="horz" pos="162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5minutejuno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A5662-700B-4BE5-9A4C-FDF59C348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492" y="673769"/>
            <a:ext cx="4869455" cy="1698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cap="none" dirty="0"/>
              <a:t>Juniper </a:t>
            </a:r>
            <a:r>
              <a:rPr lang="en-US" cap="none" dirty="0" err="1"/>
              <a:t>Apstra</a:t>
            </a:r>
            <a:r>
              <a:rPr lang="en-US" cap="none" dirty="0"/>
              <a:t> 4.2.1</a:t>
            </a:r>
            <a:br>
              <a:rPr lang="en-US" cap="none" dirty="0"/>
            </a:br>
            <a:r>
              <a:rPr lang="en-US" cap="none" dirty="0"/>
              <a:t>EVE-NG Virtual Lab Demo</a:t>
            </a:r>
            <a:br>
              <a:rPr lang="en-US" cap="none" dirty="0"/>
            </a:br>
            <a:r>
              <a:rPr lang="en-US" sz="1500" i="1" cap="none" dirty="0"/>
              <a:t>Video series companion guide</a:t>
            </a:r>
            <a:br>
              <a:rPr lang="en-US" sz="1500" i="1" cap="none" dirty="0"/>
            </a:br>
            <a:br>
              <a:rPr lang="en-US" sz="1500" i="1" cap="none" dirty="0"/>
            </a:br>
            <a:r>
              <a:rPr lang="en-US" sz="1500" b="1" dirty="0">
                <a:highlight>
                  <a:srgbClr val="808080"/>
                </a:highlight>
              </a:rPr>
              <a:t>Video 7: Day-1 Over-the-top </a:t>
            </a:r>
            <a:r>
              <a:rPr lang="en-US" sz="1500" b="1">
                <a:highlight>
                  <a:srgbClr val="808080"/>
                </a:highlight>
              </a:rPr>
              <a:t>DC Interconnect</a:t>
            </a:r>
            <a:endParaRPr lang="en-US" cap="none" dirty="0">
              <a:highlight>
                <a:srgbClr val="808080"/>
              </a:highlight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4927F54-728A-5F4C-A7D3-C585E1AF39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0492" y="2571750"/>
            <a:ext cx="4869455" cy="17876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Colin Doyle, Sr. CE AMER</a:t>
            </a:r>
          </a:p>
          <a:p>
            <a:pPr>
              <a:lnSpc>
                <a:spcPct val="100000"/>
              </a:lnSpc>
            </a:pPr>
            <a:r>
              <a:rPr lang="en-US" i="1" dirty="0"/>
              <a:t>See the complete video walkthrough on YouTube at: </a:t>
            </a:r>
            <a:r>
              <a:rPr lang="en-US" i="1" dirty="0">
                <a:hlinkClick r:id="rId3"/>
              </a:rPr>
              <a:t>https://www.youtube.com/@5minutejunos</a:t>
            </a:r>
            <a:endParaRPr lang="en-US" i="1" dirty="0"/>
          </a:p>
          <a:p>
            <a:pPr>
              <a:lnSpc>
                <a:spcPct val="100000"/>
              </a:lnSpc>
            </a:pPr>
            <a:r>
              <a:rPr lang="en-US" i="1" dirty="0"/>
              <a:t>Ask questions at the Juniper Elevate Community using the hashtag #5minutejunos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A826F-ACDA-1117-FB83-98F80B4F35D9}"/>
              </a:ext>
            </a:extLst>
          </p:cNvPr>
          <p:cNvSpPr txBox="1"/>
          <p:nvPr/>
        </p:nvSpPr>
        <p:spPr>
          <a:xfrm>
            <a:off x="1961619" y="4633301"/>
            <a:ext cx="2840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Adapted from v4.0.0 documentation originally compiled by: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- Raymond Lam, SSE APAC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- Tony Chan, SSE APAC</a:t>
            </a:r>
          </a:p>
        </p:txBody>
      </p:sp>
    </p:spTree>
    <p:extLst>
      <p:ext uri="{BB962C8B-B14F-4D97-AF65-F5344CB8AC3E}">
        <p14:creationId xmlns:p14="http://schemas.microsoft.com/office/powerpoint/2010/main" val="406214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78"/>
    </mc:Choice>
    <mc:Fallback xmlns="">
      <p:transition spd="slow" advTm="1557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Data Center Interconnect #1 – Underlay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38CE3-5FEC-BC12-0AFD-62FC9846D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173" y="1273276"/>
            <a:ext cx="4861144" cy="3029111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85F806-58FC-E0E1-EB7C-632495C92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38585"/>
            <a:ext cx="3539767" cy="376035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Go to </a:t>
            </a:r>
            <a:r>
              <a:rPr lang="en-US" sz="1000" b="1" dirty="0"/>
              <a:t>Blueprints &gt; DC-A &gt; Staged &gt; Physical &gt; Topology</a:t>
            </a:r>
            <a:r>
              <a:rPr lang="en-US" sz="1000" dirty="0"/>
              <a:t> and click “border_rack_dc_a_001_leaf1”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Click the checkbox for the border rack node and select  “Add internal/external generic system”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Create a new external generic system called ext-rtr1, select “None” for the device representation, and click “Next”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Select port 3 on each border leaf, click the port icon followed by the “Add Link” button for each, then click “Create”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Click the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ext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-router", open the properties page and edit its ASN, update it to 65001.  If you skip this step,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Apstra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will ask you to assign a ASN resource pool to external generic system at later stage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Go to </a:t>
            </a:r>
            <a:r>
              <a:rPr lang="en-US" sz="1000" b="1" dirty="0"/>
              <a:t>Blueprints &gt; DC-A &gt; Staged &gt; Policies &gt; Routing Policies</a:t>
            </a:r>
            <a:r>
              <a:rPr lang="en-US" sz="1000" dirty="0"/>
              <a:t>, and click “Create Routing Policy”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Name: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ext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-router-policy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Import Policy: Extra Only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Extra Import Routes: </a:t>
            </a:r>
            <a:br>
              <a:rPr lang="en-US" sz="800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800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800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800" dirty="0">
                <a:solidFill>
                  <a:schemeClr val="bg1">
                    <a:lumMod val="75000"/>
                  </a:schemeClr>
                </a:solidFill>
              </a:rPr>
            </a:b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Export Policy: Loopbacks </a:t>
            </a:r>
            <a:r>
              <a:rPr lang="en-US" sz="800" i="1" dirty="0">
                <a:solidFill>
                  <a:schemeClr val="bg1">
                    <a:lumMod val="75000"/>
                  </a:schemeClr>
                </a:solidFill>
              </a:rPr>
              <a:t>only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A303F73-4B9C-EE0A-4C35-5403A81871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375202"/>
              </p:ext>
            </p:extLst>
          </p:nvPr>
        </p:nvGraphicFramePr>
        <p:xfrm>
          <a:off x="735415" y="4111745"/>
          <a:ext cx="1705896" cy="457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320062236"/>
                    </a:ext>
                  </a:extLst>
                </a:gridCol>
                <a:gridCol w="383458">
                  <a:extLst>
                    <a:ext uri="{9D8B030D-6E8A-4147-A177-3AD203B41FA5}">
                      <a16:colId xmlns:a16="http://schemas.microsoft.com/office/drawing/2014/main" val="3761767344"/>
                    </a:ext>
                  </a:extLst>
                </a:gridCol>
                <a:gridCol w="393290">
                  <a:extLst>
                    <a:ext uri="{9D8B030D-6E8A-4147-A177-3AD203B41FA5}">
                      <a16:colId xmlns:a16="http://schemas.microsoft.com/office/drawing/2014/main" val="1091749202"/>
                    </a:ext>
                  </a:extLst>
                </a:gridCol>
                <a:gridCol w="344128">
                  <a:extLst>
                    <a:ext uri="{9D8B030D-6E8A-4147-A177-3AD203B41FA5}">
                      <a16:colId xmlns:a16="http://schemas.microsoft.com/office/drawing/2014/main" val="334155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00" dirty="0"/>
                        <a:t>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GE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LE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178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192.168.1.0/24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92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0.0.0.0/0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Permit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217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46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Data Center Interconnect #1 – Underlay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946BAF-9682-019A-600F-E83796618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812" y="1404251"/>
            <a:ext cx="5031164" cy="3134167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AEEC845-2A95-19C3-E35B-062121657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38585"/>
            <a:ext cx="3539767" cy="376035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Go to </a:t>
            </a:r>
            <a:r>
              <a:rPr lang="en-US" sz="1000" b="1" dirty="0"/>
              <a:t>Blueprints &gt; DC-A &gt; Staged &gt; Physical &gt; Topology</a:t>
            </a:r>
            <a:r>
              <a:rPr lang="en-US" sz="1000" dirty="0"/>
              <a:t> and click “border_rack_dc_a_001_leaf1”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Click the checkbox for the border rack node and select  “Add internal/external generic system”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Create a new external generic system called ext-rtr1, select “None” for the device representation, and click “Next”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Select port 3 on each border leaf, click the port icon followed by the “Add Link” button for each, then click “Create”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Click the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ext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-router", open the properties page and edit its ASN, update it to 65001.  If you skip this step,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Apstra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will ask you to assign a ASN resource pool to external generic system at later stage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Policies &gt; Routing Policies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and click “Create Routing Policy”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/>
              <a:t>Name: </a:t>
            </a:r>
            <a:r>
              <a:rPr lang="en-US" sz="800" dirty="0" err="1">
                <a:solidFill>
                  <a:srgbClr val="0070C0"/>
                </a:solidFill>
              </a:rPr>
              <a:t>ext</a:t>
            </a:r>
            <a:r>
              <a:rPr lang="en-US" sz="800" dirty="0">
                <a:solidFill>
                  <a:srgbClr val="0070C0"/>
                </a:solidFill>
              </a:rPr>
              <a:t>-router-policy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/>
              <a:t>Import Policy: Extra Only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/>
              <a:t>Extra Import Routes: </a:t>
            </a:r>
            <a:br>
              <a:rPr lang="en-US" sz="800" dirty="0"/>
            </a:br>
            <a:br>
              <a:rPr lang="en-US" sz="800" dirty="0"/>
            </a:br>
            <a:br>
              <a:rPr lang="en-US" sz="800" dirty="0"/>
            </a:br>
            <a:br>
              <a:rPr lang="en-US" sz="800" dirty="0"/>
            </a:br>
            <a:endParaRPr lang="en-US" sz="800" dirty="0"/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/>
              <a:t>Export Policy: Loopbacks </a:t>
            </a:r>
            <a:r>
              <a:rPr lang="en-US" sz="800" i="1" dirty="0"/>
              <a:t>only</a:t>
            </a:r>
            <a:endParaRPr lang="en-US" sz="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D231A58-6B38-3ADC-17CA-DC1408D92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526212"/>
              </p:ext>
            </p:extLst>
          </p:nvPr>
        </p:nvGraphicFramePr>
        <p:xfrm>
          <a:off x="735415" y="4111745"/>
          <a:ext cx="1705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320062236"/>
                    </a:ext>
                  </a:extLst>
                </a:gridCol>
                <a:gridCol w="383458">
                  <a:extLst>
                    <a:ext uri="{9D8B030D-6E8A-4147-A177-3AD203B41FA5}">
                      <a16:colId xmlns:a16="http://schemas.microsoft.com/office/drawing/2014/main" val="3761767344"/>
                    </a:ext>
                  </a:extLst>
                </a:gridCol>
                <a:gridCol w="393290">
                  <a:extLst>
                    <a:ext uri="{9D8B030D-6E8A-4147-A177-3AD203B41FA5}">
                      <a16:colId xmlns:a16="http://schemas.microsoft.com/office/drawing/2014/main" val="1091749202"/>
                    </a:ext>
                  </a:extLst>
                </a:gridCol>
                <a:gridCol w="344128">
                  <a:extLst>
                    <a:ext uri="{9D8B030D-6E8A-4147-A177-3AD203B41FA5}">
                      <a16:colId xmlns:a16="http://schemas.microsoft.com/office/drawing/2014/main" val="334155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00" dirty="0"/>
                        <a:t>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GE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LE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178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rgbClr val="0070C0"/>
                          </a:solidFill>
                        </a:rPr>
                        <a:t>192.168.1.0/24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rgbClr val="0070C0"/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Deny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92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rgbClr val="0070C0"/>
                          </a:solidFill>
                        </a:rPr>
                        <a:t>0.0.0.0/0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rgbClr val="0070C0"/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tx1"/>
                          </a:solidFill>
                        </a:rPr>
                        <a:t>Permit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217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602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Data Center Interconnect #1 – Underlay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4C54826-556A-BE41-B55E-9F6C109AD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5033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Go to </a:t>
            </a:r>
            <a:r>
              <a:rPr lang="en-US" sz="1000" b="1" dirty="0"/>
              <a:t>Blueprints &gt; DC-A &gt; Staged &gt; Connectivity Templates </a:t>
            </a:r>
            <a:r>
              <a:rPr lang="en-US" sz="1000" dirty="0"/>
              <a:t>and create a new template called "</a:t>
            </a:r>
            <a:r>
              <a:rPr lang="en-US" sz="1000" dirty="0" err="1">
                <a:solidFill>
                  <a:srgbClr val="0070C0"/>
                </a:solidFill>
              </a:rPr>
              <a:t>ext</a:t>
            </a:r>
            <a:r>
              <a:rPr lang="en-US" sz="1000" dirty="0">
                <a:solidFill>
                  <a:srgbClr val="0070C0"/>
                </a:solidFill>
              </a:rPr>
              <a:t>-router-</a:t>
            </a:r>
            <a:r>
              <a:rPr lang="en-US" sz="1000" dirty="0" err="1">
                <a:solidFill>
                  <a:srgbClr val="0070C0"/>
                </a:solidFill>
              </a:rPr>
              <a:t>ct</a:t>
            </a:r>
            <a:r>
              <a:rPr lang="en-US" sz="1000" dirty="0"/>
              <a:t>"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Follow the screenshots to create the connectivity template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Assign the connectivity template to the ge-0/0/3 interface of both border leaf switches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Physical,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edit the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Link IP’s – To Generic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resource, and add the External Link IP Pool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Virtual &gt; Protocol Sessions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get the ASN/IP address of border leaf switches and IP address of external router links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0CA3AB-5D44-E575-84E3-A75A03835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847" y="1391264"/>
            <a:ext cx="5012841" cy="311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44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Data Center Interconnect #1 – Underlay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4C54826-556A-BE41-B55E-9F6C109AD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Connectivity Templates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create a new template called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ext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-router-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ct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"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Follow the screenshots to create the connectivity template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Assign the connectivity template to the ge-0/0/3 interface of both border leaf switches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Physical,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edit the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Link IP’s – To Generic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resource, and add the External Link IP Pool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Virtual &gt; Protocol Sessions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get the ASN/IP address of border leaf switches and IP address of external router links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7E413-8E75-1166-4CE6-C8EA8CE00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814" y="1401096"/>
            <a:ext cx="4868262" cy="303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84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Data Center Interconnect #1 – Underlay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4C54826-556A-BE41-B55E-9F6C109AD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Connectivity Templates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create a new template called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ext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-router-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ct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"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Follow the screenshots to create the connectivity template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Assign the connectivity template to the ge-0/0/3 interface of both border leaf switches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Physical,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edit the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Link IP’s – To Generic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resource, and add the External Link IP Pool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Virtual &gt; Protocol Sessions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get the ASN/IP address of border leaf switches and IP address of external router links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C5B2F-CA7C-1F6F-6982-78155CE58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123" y="1297858"/>
            <a:ext cx="4962403" cy="308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00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Data Center Interconnect #1 – Underlay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4C54826-556A-BE41-B55E-9F6C109AD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Connectivity Templates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create a new template called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ext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-router-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ct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"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Follow the screenshots to create the connectivity template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Assign the connectivity template to the ge-0/0/3 interface of both border leaf switches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Physical,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edit the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Link IP’s – To Generic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resource, and add the External Link IP Pool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Virtual &gt; Protocol Sessions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get the ASN/IP address of border leaf switches and IP address of external router links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D8E36-BBF5-022D-62DD-CD13C065B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190" y="1278194"/>
            <a:ext cx="4950825" cy="30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97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Data Center Interconnect #1 – Underlay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4C54826-556A-BE41-B55E-9F6C109AD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Connectivity Templates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create a new template called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ext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-router-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ct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"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Follow the screenshots to create the connectivity template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Assign the connectivity template to the ge-0/0/3 interface of both border leaf switches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Physical,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edit the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Link IP’s – To Generic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resource, and add the External Link IP Pool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Virtual &gt; Protocol Sessions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get the ASN/IP address of border leaf switches and IP address of external router links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1F84DE-137D-4D32-1BC4-03D073EC7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714" y="1307690"/>
            <a:ext cx="4947702" cy="308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51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Data Center Interconnect #1 – Underlay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4C54826-556A-BE41-B55E-9F6C109AD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Connectivity Templates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create a new template called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ext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-router-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ct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"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Follow the screenshots to create the connectivity template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Assign the connectivity template to the ge-0/0/3 interface of both border leaf switches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Physical,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edit the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Link IP’s – To Generic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resource, and add the External Link IP Pool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Virtual &gt; Protocol Sessions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get the ASN/IP address of border leaf switches and IP address of external router links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AC78C-F0B6-F916-F453-0D7C13F01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798" y="1430593"/>
            <a:ext cx="4875134" cy="303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34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Data Center Interconnect #1 – Underlay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4C54826-556A-BE41-B55E-9F6C109AD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Connectivity Templates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create a new template called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ext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-router-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ct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"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Follow the screenshots to create the connectivity template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Assign the connectivity template to the ge-0/0/3 interface of both border leaf switches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Physical,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edit the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Link IP’s – To Generic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resource, and add the External Link IP Pool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Virtual &gt; Protocol Sessions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get the ASN/IP address of border leaf switches and IP address of external router links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374B2-BB06-B861-BAE8-B0325975C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861" y="1180442"/>
            <a:ext cx="5122816" cy="11955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C27351-AEBB-4CBE-FE4C-178F8475C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484" y="2793327"/>
            <a:ext cx="5004618" cy="174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18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Data Center Interconnect #1 – Underlay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4C54826-556A-BE41-B55E-9F6C109AD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Connectivity Templates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create a new template called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ext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-router-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ct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"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Follow the screenshots to create the connectivity template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Assign the connectivity template to the ge-0/0/3 interface of both border leaf switches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Go to </a:t>
            </a:r>
            <a:r>
              <a:rPr lang="en-US" sz="1000" b="1" dirty="0"/>
              <a:t>Blueprints &gt; DC-A &gt; Staged &gt; Physical, </a:t>
            </a:r>
            <a:r>
              <a:rPr lang="en-US" sz="1000" dirty="0"/>
              <a:t>edit the </a:t>
            </a:r>
            <a:r>
              <a:rPr lang="en-US" sz="1000" b="1" dirty="0"/>
              <a:t>Link IP’s – To Generic</a:t>
            </a:r>
            <a:r>
              <a:rPr lang="en-US" sz="1000" dirty="0"/>
              <a:t> resource, and add the External Link IP Pool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Virtual &gt; Protocol Sessions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get the ASN/IP address of border leaf switches and IP address of external router links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FE6A25-3503-2CC7-804A-5941EFD62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904" y="1322439"/>
            <a:ext cx="4976642" cy="309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2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73D9F6-1EC1-0C4B-BE54-89566BA4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D6BACB-2FF7-0440-91FC-83A7921C711F}"/>
              </a:ext>
            </a:extLst>
          </p:cNvPr>
          <p:cNvSpPr txBox="1">
            <a:spLocks/>
          </p:cNvSpPr>
          <p:nvPr/>
        </p:nvSpPr>
        <p:spPr>
          <a:xfrm>
            <a:off x="295599" y="536264"/>
            <a:ext cx="6338957" cy="4289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accent1"/>
                </a:solidFill>
                <a:latin typeface="+mn-lt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r>
              <a:rPr lang="en-US" sz="2400" cap="none"/>
              <a:t>Agenda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9ACD726-D9B7-0644-A9CB-06645702161B}"/>
              </a:ext>
            </a:extLst>
          </p:cNvPr>
          <p:cNvSpPr/>
          <p:nvPr/>
        </p:nvSpPr>
        <p:spPr>
          <a:xfrm>
            <a:off x="295599" y="1438197"/>
            <a:ext cx="2999293" cy="1598601"/>
          </a:xfrm>
          <a:prstGeom prst="roundRect">
            <a:avLst>
              <a:gd name="adj" fmla="val 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50DD3A-697A-0D48-B3EA-6D664CED296F}"/>
              </a:ext>
            </a:extLst>
          </p:cNvPr>
          <p:cNvSpPr txBox="1"/>
          <p:nvPr/>
        </p:nvSpPr>
        <p:spPr>
          <a:xfrm>
            <a:off x="385121" y="1568083"/>
            <a:ext cx="2512226" cy="15465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Day-0 Fabric Onboarding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Virtual Device Profile Verification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Virtual Device Profile Cloning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Onboarding Virtual Nodes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ASN Pool and IP Pools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Logical Devices and Interface Maps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Rack Types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Templates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Blueprints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A07812-E03A-D949-AA50-2E8FF644FD5E}"/>
              </a:ext>
            </a:extLst>
          </p:cNvPr>
          <p:cNvSpPr/>
          <p:nvPr/>
        </p:nvSpPr>
        <p:spPr>
          <a:xfrm>
            <a:off x="3635324" y="1438197"/>
            <a:ext cx="2999232" cy="1598601"/>
          </a:xfrm>
          <a:prstGeom prst="roundRect">
            <a:avLst>
              <a:gd name="adj" fmla="val 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823089-BCDD-3445-B9AD-1AA3D4BE7F63}"/>
              </a:ext>
            </a:extLst>
          </p:cNvPr>
          <p:cNvSpPr txBox="1"/>
          <p:nvPr/>
        </p:nvSpPr>
        <p:spPr>
          <a:xfrm>
            <a:off x="3724847" y="1568083"/>
            <a:ext cx="2300630" cy="1408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Day-1 Service Provisioning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Routing Zones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Create Virtual Networks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Assign Virtual Network to Switchports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Add Server Links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Data Center Interconnect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DCI Addendum: Direct Peering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Core/WAN Connectivity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Internet Connectivity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18ABDE3-7C15-C945-AB3B-1D5296237598}"/>
              </a:ext>
            </a:extLst>
          </p:cNvPr>
          <p:cNvSpPr/>
          <p:nvPr/>
        </p:nvSpPr>
        <p:spPr>
          <a:xfrm>
            <a:off x="295599" y="3170559"/>
            <a:ext cx="2999293" cy="1598601"/>
          </a:xfrm>
          <a:prstGeom prst="roundRect">
            <a:avLst>
              <a:gd name="adj" fmla="val 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E89489-6723-6741-B577-75621D7AB605}"/>
              </a:ext>
            </a:extLst>
          </p:cNvPr>
          <p:cNvSpPr txBox="1"/>
          <p:nvPr/>
        </p:nvSpPr>
        <p:spPr>
          <a:xfrm>
            <a:off x="385121" y="3300445"/>
            <a:ext cx="265011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Day-2 Operational Scenarios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Incorrect Cable Patch  (RCA, LLDP Link Discovery, Time Voyager)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Config Deviation Checking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Apply custom config through </a:t>
            </a: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</a:rPr>
              <a:t>Configlet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View Telemetry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Hardware Replacement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36E0519-A675-0C4A-A171-63FB708B82F4}"/>
              </a:ext>
            </a:extLst>
          </p:cNvPr>
          <p:cNvSpPr/>
          <p:nvPr/>
        </p:nvSpPr>
        <p:spPr>
          <a:xfrm>
            <a:off x="3635324" y="3170559"/>
            <a:ext cx="2999232" cy="1598601"/>
          </a:xfrm>
          <a:prstGeom prst="roundRect">
            <a:avLst>
              <a:gd name="adj" fmla="val 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9E87DD-1AA9-3C48-9D7F-147DF0EC413F}"/>
              </a:ext>
            </a:extLst>
          </p:cNvPr>
          <p:cNvSpPr txBox="1"/>
          <p:nvPr/>
        </p:nvSpPr>
        <p:spPr>
          <a:xfrm>
            <a:off x="3724847" y="3300445"/>
            <a:ext cx="280174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Future Documentation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Firewall Service Chaining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Cluster with Service Block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Type-5 Route (fabric integrated) with MNHA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VLAN Stitching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</a:rPr>
              <a:t>vEvo</a:t>
            </a:r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 Fabric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0F36424-A162-1859-8FC7-DDFC96776108}"/>
              </a:ext>
            </a:extLst>
          </p:cNvPr>
          <p:cNvSpPr/>
          <p:nvPr/>
        </p:nvSpPr>
        <p:spPr>
          <a:xfrm>
            <a:off x="1965430" y="1060555"/>
            <a:ext cx="2999293" cy="282313"/>
          </a:xfrm>
          <a:prstGeom prst="roundRect">
            <a:avLst>
              <a:gd name="adj" fmla="val 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Prepping your Lab</a:t>
            </a:r>
          </a:p>
        </p:txBody>
      </p:sp>
    </p:spTree>
    <p:extLst>
      <p:ext uri="{BB962C8B-B14F-4D97-AF65-F5344CB8AC3E}">
        <p14:creationId xmlns:p14="http://schemas.microsoft.com/office/powerpoint/2010/main" val="3433244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Data Center Interconnect #1 – Underlay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4C54826-556A-BE41-B55E-9F6C109AD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Connectivity Templates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create a new template called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ext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-router-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ct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"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Follow the screenshots to create the connectivity template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Assign the connectivity template to the ge-0/0/3 interface of both border leaf switches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Physical,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edit the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Link IP’s – To Generic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resource, and add the External Link IP Pool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Go to </a:t>
            </a:r>
            <a:r>
              <a:rPr lang="en-US" sz="1000" b="1" dirty="0"/>
              <a:t>Blueprints &gt; DC-A &gt; Staged &gt; Virtual &gt; Protocol Sessions</a:t>
            </a:r>
            <a:r>
              <a:rPr lang="en-US" sz="1000" dirty="0"/>
              <a:t>, get the ASN/IP address of border leaf switches and IP address of external router links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3F927E0-BBB9-799B-E235-5B8B0FD70212}"/>
              </a:ext>
            </a:extLst>
          </p:cNvPr>
          <p:cNvGrpSpPr/>
          <p:nvPr/>
        </p:nvGrpSpPr>
        <p:grpSpPr>
          <a:xfrm>
            <a:off x="4028324" y="1467754"/>
            <a:ext cx="4947723" cy="3083061"/>
            <a:chOff x="3922861" y="1361767"/>
            <a:chExt cx="4947723" cy="30830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6668830-B61E-BEB7-C431-A9DFBBEBB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2861" y="1361767"/>
              <a:ext cx="4947723" cy="3083061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C8A1A23-AF64-4401-552A-96B30F6FB05C}"/>
                </a:ext>
              </a:extLst>
            </p:cNvPr>
            <p:cNvGrpSpPr/>
            <p:nvPr/>
          </p:nvGrpSpPr>
          <p:grpSpPr>
            <a:xfrm>
              <a:off x="4684484" y="1497144"/>
              <a:ext cx="1630509" cy="88364"/>
              <a:chOff x="4684484" y="1497144"/>
              <a:chExt cx="1630509" cy="88364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BC8465E-1F59-95F5-159A-31098F6EFD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26629" y="1497144"/>
                <a:ext cx="88364" cy="88364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A25D43FE-21B5-78FA-5B28-ECA5652927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84484" y="1499597"/>
                <a:ext cx="94343" cy="8345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47263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F0B9FB-FB4C-5D4F-8E92-32DF854F648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242" y="1004443"/>
            <a:ext cx="5421630" cy="40990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Data Center Interconnect #1 – Underlay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4C54826-556A-BE41-B55E-9F6C109AD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Commit the Blueprint for </a:t>
            </a:r>
            <a:r>
              <a:rPr lang="en-US" sz="1000" b="1" dirty="0"/>
              <a:t>DC-A</a:t>
            </a: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Repeat the steps for </a:t>
            </a:r>
            <a:r>
              <a:rPr lang="en-US" sz="1000" b="1" dirty="0"/>
              <a:t>DC-B</a:t>
            </a:r>
            <a:r>
              <a:rPr lang="en-US" sz="1000" dirty="0"/>
              <a:t>:</a:t>
            </a:r>
          </a:p>
          <a:p>
            <a:pPr marL="515938" lvl="1">
              <a:lnSpc>
                <a:spcPct val="100000"/>
              </a:lnSpc>
              <a:spcBef>
                <a:spcPts val="900"/>
              </a:spcBef>
            </a:pPr>
            <a:r>
              <a:rPr lang="en-US" sz="1000" dirty="0"/>
              <a:t>create an external generic system </a:t>
            </a:r>
            <a:r>
              <a:rPr lang="en-US" sz="1000" dirty="0">
                <a:solidFill>
                  <a:srgbClr val="0070C0"/>
                </a:solidFill>
              </a:rPr>
              <a:t>ext-rtr2</a:t>
            </a:r>
          </a:p>
          <a:p>
            <a:pPr marL="515938" lvl="1">
              <a:lnSpc>
                <a:spcPct val="100000"/>
              </a:lnSpc>
              <a:spcBef>
                <a:spcPts val="900"/>
              </a:spcBef>
            </a:pPr>
            <a:r>
              <a:rPr lang="en-US" sz="1000" dirty="0"/>
              <a:t>add two links connecting to ge-0/0/3 of border1 and border2</a:t>
            </a:r>
          </a:p>
          <a:p>
            <a:pPr marL="515938" lvl="1">
              <a:lnSpc>
                <a:spcPct val="100000"/>
              </a:lnSpc>
              <a:spcBef>
                <a:spcPts val="900"/>
              </a:spcBef>
            </a:pPr>
            <a:r>
              <a:rPr lang="en-US" sz="1000" dirty="0"/>
              <a:t>assign ASN </a:t>
            </a:r>
            <a:r>
              <a:rPr lang="en-US" sz="1000" dirty="0">
                <a:solidFill>
                  <a:srgbClr val="0070C0"/>
                </a:solidFill>
              </a:rPr>
              <a:t>65002</a:t>
            </a:r>
            <a:r>
              <a:rPr lang="en-US" sz="1000" dirty="0"/>
              <a:t> to the external router</a:t>
            </a:r>
          </a:p>
          <a:p>
            <a:pPr marL="515938" lvl="1">
              <a:lnSpc>
                <a:spcPct val="100000"/>
              </a:lnSpc>
              <a:spcBef>
                <a:spcPts val="900"/>
              </a:spcBef>
            </a:pPr>
            <a:r>
              <a:rPr lang="en-US" sz="1000" dirty="0"/>
              <a:t>create routing policy </a:t>
            </a:r>
            <a:r>
              <a:rPr lang="en-US" sz="1000" dirty="0" err="1">
                <a:solidFill>
                  <a:srgbClr val="0070C0"/>
                </a:solidFill>
              </a:rPr>
              <a:t>ext</a:t>
            </a:r>
            <a:r>
              <a:rPr lang="en-US" sz="1000" dirty="0">
                <a:solidFill>
                  <a:srgbClr val="0070C0"/>
                </a:solidFill>
              </a:rPr>
              <a:t>-router-policy</a:t>
            </a:r>
            <a:r>
              <a:rPr lang="en-US" sz="1000" dirty="0"/>
              <a:t> (Import “Extra Only”, deny 192.168.2.0/24 GE 32, permit 0.0.0.0/0 GE 32, export only loopbacks)</a:t>
            </a:r>
          </a:p>
          <a:p>
            <a:pPr marL="515938" lvl="1">
              <a:lnSpc>
                <a:spcPct val="100000"/>
              </a:lnSpc>
              <a:spcBef>
                <a:spcPts val="900"/>
              </a:spcBef>
            </a:pPr>
            <a:r>
              <a:rPr lang="en-US" sz="1000" dirty="0"/>
              <a:t>create connectivity template </a:t>
            </a:r>
            <a:r>
              <a:rPr lang="en-US" sz="1000" dirty="0" err="1">
                <a:solidFill>
                  <a:srgbClr val="0070C0"/>
                </a:solidFill>
              </a:rPr>
              <a:t>ext</a:t>
            </a:r>
            <a:r>
              <a:rPr lang="en-US" sz="1000" dirty="0">
                <a:solidFill>
                  <a:srgbClr val="0070C0"/>
                </a:solidFill>
              </a:rPr>
              <a:t>-router-</a:t>
            </a:r>
            <a:r>
              <a:rPr lang="en-US" sz="1000" dirty="0" err="1">
                <a:solidFill>
                  <a:srgbClr val="0070C0"/>
                </a:solidFill>
              </a:rPr>
              <a:t>ct</a:t>
            </a:r>
            <a:endParaRPr lang="en-US" sz="1000" dirty="0">
              <a:solidFill>
                <a:srgbClr val="0070C0"/>
              </a:solidFill>
            </a:endParaRPr>
          </a:p>
          <a:p>
            <a:pPr marL="515938" lvl="1">
              <a:lnSpc>
                <a:spcPct val="100000"/>
              </a:lnSpc>
              <a:spcBef>
                <a:spcPts val="900"/>
              </a:spcBef>
            </a:pPr>
            <a:r>
              <a:rPr lang="en-US" sz="1000" dirty="0"/>
              <a:t>assign the connectivity template to ge-0/0/3 of border1 and border2</a:t>
            </a:r>
          </a:p>
          <a:p>
            <a:pPr marL="515938" lvl="1">
              <a:lnSpc>
                <a:spcPct val="100000"/>
              </a:lnSpc>
              <a:spcBef>
                <a:spcPts val="900"/>
              </a:spcBef>
            </a:pPr>
            <a:r>
              <a:rPr lang="en-US" sz="1000" dirty="0"/>
              <a:t>assign </a:t>
            </a:r>
            <a:r>
              <a:rPr lang="en-US" sz="1000" dirty="0">
                <a:solidFill>
                  <a:srgbClr val="0070C0"/>
                </a:solidFill>
              </a:rPr>
              <a:t>External Link</a:t>
            </a:r>
            <a:r>
              <a:rPr lang="en-US" sz="1000" dirty="0"/>
              <a:t> IP address pool to generic systems</a:t>
            </a:r>
          </a:p>
          <a:p>
            <a:pPr marL="515938" lvl="1">
              <a:lnSpc>
                <a:spcPct val="100000"/>
              </a:lnSpc>
              <a:spcBef>
                <a:spcPts val="900"/>
              </a:spcBef>
            </a:pPr>
            <a:r>
              <a:rPr lang="en-US" sz="1000" dirty="0"/>
              <a:t>get the ASN and IP address of border leaf switches and external router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0843B77-9612-844E-8054-A12D1BA8ADAD}"/>
              </a:ext>
            </a:extLst>
          </p:cNvPr>
          <p:cNvCxnSpPr>
            <a:cxnSpLocks/>
            <a:stCxn id="46" idx="1"/>
          </p:cNvCxnSpPr>
          <p:nvPr/>
        </p:nvCxnSpPr>
        <p:spPr>
          <a:xfrm flipH="1" flipV="1">
            <a:off x="7148945" y="1768764"/>
            <a:ext cx="200816" cy="264666"/>
          </a:xfrm>
          <a:prstGeom prst="straightConnector1">
            <a:avLst/>
          </a:prstGeom>
          <a:ln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41A5CCB-9DF9-E243-BDCA-FE229AEE1880}"/>
              </a:ext>
            </a:extLst>
          </p:cNvPr>
          <p:cNvGrpSpPr/>
          <p:nvPr/>
        </p:nvGrpSpPr>
        <p:grpSpPr>
          <a:xfrm>
            <a:off x="7247903" y="1925480"/>
            <a:ext cx="190758" cy="207749"/>
            <a:chOff x="6419077" y="1667919"/>
            <a:chExt cx="190758" cy="20774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C3EB3AE-9742-424E-A49B-C55E9F38D185}"/>
                </a:ext>
              </a:extLst>
            </p:cNvPr>
            <p:cNvSpPr/>
            <p:nvPr/>
          </p:nvSpPr>
          <p:spPr>
            <a:xfrm>
              <a:off x="6431777" y="1697868"/>
              <a:ext cx="165100" cy="165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7">
              <a:extLst>
                <a:ext uri="{FF2B5EF4-FFF2-40B4-BE49-F238E27FC236}">
                  <a16:creationId xmlns:a16="http://schemas.microsoft.com/office/drawing/2014/main" id="{D5EC4941-E281-6A44-BA34-57076F04E535}"/>
                </a:ext>
              </a:extLst>
            </p:cNvPr>
            <p:cNvSpPr/>
            <p:nvPr/>
          </p:nvSpPr>
          <p:spPr>
            <a:xfrm>
              <a:off x="6419077" y="1667919"/>
              <a:ext cx="190758" cy="207749"/>
            </a:xfrm>
            <a:custGeom>
              <a:avLst/>
              <a:gdLst>
                <a:gd name="connsiteX0" fmla="*/ 0 w 190758"/>
                <a:gd name="connsiteY0" fmla="*/ 0 h 207749"/>
                <a:gd name="connsiteX1" fmla="*/ 190758 w 190758"/>
                <a:gd name="connsiteY1" fmla="*/ 0 h 207749"/>
                <a:gd name="connsiteX2" fmla="*/ 190758 w 190758"/>
                <a:gd name="connsiteY2" fmla="*/ 207749 h 207749"/>
                <a:gd name="connsiteX3" fmla="*/ 0 w 190758"/>
                <a:gd name="connsiteY3" fmla="*/ 207749 h 207749"/>
                <a:gd name="connsiteX4" fmla="*/ 0 w 190758"/>
                <a:gd name="connsiteY4" fmla="*/ 0 h 207749"/>
                <a:gd name="connsiteX0" fmla="*/ 0 w 190758"/>
                <a:gd name="connsiteY0" fmla="*/ 0 h 207749"/>
                <a:gd name="connsiteX1" fmla="*/ 92333 w 190758"/>
                <a:gd name="connsiteY1" fmla="*/ 107950 h 207749"/>
                <a:gd name="connsiteX2" fmla="*/ 190758 w 190758"/>
                <a:gd name="connsiteY2" fmla="*/ 207749 h 207749"/>
                <a:gd name="connsiteX3" fmla="*/ 0 w 190758"/>
                <a:gd name="connsiteY3" fmla="*/ 207749 h 207749"/>
                <a:gd name="connsiteX4" fmla="*/ 0 w 190758"/>
                <a:gd name="connsiteY4" fmla="*/ 0 h 207749"/>
                <a:gd name="connsiteX0" fmla="*/ 0 w 190758"/>
                <a:gd name="connsiteY0" fmla="*/ 0 h 207749"/>
                <a:gd name="connsiteX1" fmla="*/ 101858 w 190758"/>
                <a:gd name="connsiteY1" fmla="*/ 107950 h 207749"/>
                <a:gd name="connsiteX2" fmla="*/ 190758 w 190758"/>
                <a:gd name="connsiteY2" fmla="*/ 207749 h 207749"/>
                <a:gd name="connsiteX3" fmla="*/ 0 w 190758"/>
                <a:gd name="connsiteY3" fmla="*/ 207749 h 207749"/>
                <a:gd name="connsiteX4" fmla="*/ 0 w 190758"/>
                <a:gd name="connsiteY4" fmla="*/ 0 h 20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58" h="207749">
                  <a:moveTo>
                    <a:pt x="0" y="0"/>
                  </a:moveTo>
                  <a:lnTo>
                    <a:pt x="101858" y="107950"/>
                  </a:lnTo>
                  <a:lnTo>
                    <a:pt x="190758" y="207749"/>
                  </a:lnTo>
                  <a:lnTo>
                    <a:pt x="0" y="207749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①</a:t>
              </a:r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961056E-E856-8448-91D0-72DC3FBB39CE}"/>
              </a:ext>
            </a:extLst>
          </p:cNvPr>
          <p:cNvCxnSpPr>
            <a:cxnSpLocks/>
            <a:stCxn id="50" idx="1"/>
          </p:cNvCxnSpPr>
          <p:nvPr/>
        </p:nvCxnSpPr>
        <p:spPr>
          <a:xfrm flipV="1">
            <a:off x="8493848" y="1579418"/>
            <a:ext cx="142152" cy="380086"/>
          </a:xfrm>
          <a:prstGeom prst="straightConnector1">
            <a:avLst/>
          </a:prstGeom>
          <a:ln>
            <a:solidFill>
              <a:srgbClr val="FF0000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FCF3E9-FA23-E948-85C3-F50AB4938171}"/>
              </a:ext>
            </a:extLst>
          </p:cNvPr>
          <p:cNvGrpSpPr/>
          <p:nvPr/>
        </p:nvGrpSpPr>
        <p:grpSpPr>
          <a:xfrm>
            <a:off x="8391990" y="1851554"/>
            <a:ext cx="190758" cy="207749"/>
            <a:chOff x="6419077" y="1667919"/>
            <a:chExt cx="190758" cy="20774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6F285A4-2C73-944C-B5C6-F8D15952F10B}"/>
                </a:ext>
              </a:extLst>
            </p:cNvPr>
            <p:cNvSpPr/>
            <p:nvPr/>
          </p:nvSpPr>
          <p:spPr>
            <a:xfrm>
              <a:off x="6431777" y="1697868"/>
              <a:ext cx="165100" cy="165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7">
              <a:extLst>
                <a:ext uri="{FF2B5EF4-FFF2-40B4-BE49-F238E27FC236}">
                  <a16:creationId xmlns:a16="http://schemas.microsoft.com/office/drawing/2014/main" id="{D7486EFA-D686-9242-9DC0-389BDF452257}"/>
                </a:ext>
              </a:extLst>
            </p:cNvPr>
            <p:cNvSpPr/>
            <p:nvPr/>
          </p:nvSpPr>
          <p:spPr>
            <a:xfrm>
              <a:off x="6419077" y="1667919"/>
              <a:ext cx="190758" cy="207749"/>
            </a:xfrm>
            <a:custGeom>
              <a:avLst/>
              <a:gdLst>
                <a:gd name="connsiteX0" fmla="*/ 0 w 190758"/>
                <a:gd name="connsiteY0" fmla="*/ 0 h 207749"/>
                <a:gd name="connsiteX1" fmla="*/ 190758 w 190758"/>
                <a:gd name="connsiteY1" fmla="*/ 0 h 207749"/>
                <a:gd name="connsiteX2" fmla="*/ 190758 w 190758"/>
                <a:gd name="connsiteY2" fmla="*/ 207749 h 207749"/>
                <a:gd name="connsiteX3" fmla="*/ 0 w 190758"/>
                <a:gd name="connsiteY3" fmla="*/ 207749 h 207749"/>
                <a:gd name="connsiteX4" fmla="*/ 0 w 190758"/>
                <a:gd name="connsiteY4" fmla="*/ 0 h 207749"/>
                <a:gd name="connsiteX0" fmla="*/ 0 w 190758"/>
                <a:gd name="connsiteY0" fmla="*/ 0 h 207749"/>
                <a:gd name="connsiteX1" fmla="*/ 92333 w 190758"/>
                <a:gd name="connsiteY1" fmla="*/ 107950 h 207749"/>
                <a:gd name="connsiteX2" fmla="*/ 190758 w 190758"/>
                <a:gd name="connsiteY2" fmla="*/ 207749 h 207749"/>
                <a:gd name="connsiteX3" fmla="*/ 0 w 190758"/>
                <a:gd name="connsiteY3" fmla="*/ 207749 h 207749"/>
                <a:gd name="connsiteX4" fmla="*/ 0 w 190758"/>
                <a:gd name="connsiteY4" fmla="*/ 0 h 207749"/>
                <a:gd name="connsiteX0" fmla="*/ 0 w 190758"/>
                <a:gd name="connsiteY0" fmla="*/ 0 h 207749"/>
                <a:gd name="connsiteX1" fmla="*/ 101858 w 190758"/>
                <a:gd name="connsiteY1" fmla="*/ 107950 h 207749"/>
                <a:gd name="connsiteX2" fmla="*/ 190758 w 190758"/>
                <a:gd name="connsiteY2" fmla="*/ 207749 h 207749"/>
                <a:gd name="connsiteX3" fmla="*/ 0 w 190758"/>
                <a:gd name="connsiteY3" fmla="*/ 207749 h 207749"/>
                <a:gd name="connsiteX4" fmla="*/ 0 w 190758"/>
                <a:gd name="connsiteY4" fmla="*/ 0 h 20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58" h="207749">
                  <a:moveTo>
                    <a:pt x="0" y="0"/>
                  </a:moveTo>
                  <a:lnTo>
                    <a:pt x="101858" y="107950"/>
                  </a:lnTo>
                  <a:lnTo>
                    <a:pt x="190758" y="207749"/>
                  </a:lnTo>
                  <a:lnTo>
                    <a:pt x="0" y="207749"/>
                  </a:lnTo>
                  <a:lnTo>
                    <a:pt x="0" y="0"/>
                  </a:lnTo>
                  <a:close/>
                </a:path>
              </a:pathLst>
            </a:custGeom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8648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Data Center Interconnect #1 – Underlay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22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1ACB112-0754-AF4C-83F2-E6E84BD33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22494"/>
            <a:ext cx="8381928" cy="455583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Login to </a:t>
            </a:r>
            <a:r>
              <a:rPr lang="en-US" sz="1000" b="1" dirty="0"/>
              <a:t>ext-rtr1</a:t>
            </a:r>
            <a:r>
              <a:rPr lang="en-US" sz="1000" dirty="0"/>
              <a:t> and </a:t>
            </a:r>
            <a:r>
              <a:rPr lang="en-US" sz="1000" b="1" dirty="0"/>
              <a:t>ext-rtr2</a:t>
            </a:r>
            <a:r>
              <a:rPr lang="en-US" sz="1000" dirty="0"/>
              <a:t>, and then apply interface and routing configuration to establish underlay BGP connectivity to EVPN fabric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b="1" dirty="0">
                <a:cs typeface="Consolas" panose="020B0609020204030204" pitchFamily="49" charset="0"/>
              </a:rPr>
              <a:t>ext-rtr1</a:t>
            </a:r>
            <a:r>
              <a:rPr lang="en-US" sz="1000" dirty="0">
                <a:cs typeface="Consolas" panose="020B0609020204030204" pitchFamily="49" charset="0"/>
              </a:rPr>
              <a:t> configuration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75B256-1CC6-164C-93E8-4A3EFBC66E83}"/>
              </a:ext>
            </a:extLst>
          </p:cNvPr>
          <p:cNvSpPr/>
          <p:nvPr/>
        </p:nvSpPr>
        <p:spPr>
          <a:xfrm>
            <a:off x="450805" y="1536435"/>
            <a:ext cx="48053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cs typeface="Consolas" panose="020B0609020204030204" pitchFamily="49" charset="0"/>
              </a:rPr>
              <a:t>set system root-authentication plain-text-password</a:t>
            </a:r>
            <a:r>
              <a:rPr lang="en-US" sz="1000" dirty="0">
                <a:cs typeface="Consolas" panose="020B0609020204030204" pitchFamily="49" charset="0"/>
              </a:rPr>
              <a:t> </a:t>
            </a:r>
            <a:r>
              <a:rPr lang="en-US" sz="1000" i="1" dirty="0">
                <a:cs typeface="Consolas" panose="020B0609020204030204" pitchFamily="49" charset="0"/>
              </a:rPr>
              <a:t>(Juniper)</a:t>
            </a:r>
            <a:endParaRPr lang="en-US" sz="1000" dirty="0">
              <a:cs typeface="Consolas" panose="020B0609020204030204" pitchFamily="49" charset="0"/>
            </a:endParaRPr>
          </a:p>
          <a:p>
            <a:r>
              <a:rPr lang="en-US" sz="1000" i="1" dirty="0">
                <a:cs typeface="Consolas" panose="020B0609020204030204" pitchFamily="49" charset="0"/>
              </a:rPr>
              <a:t>set system host-name ext-rtr1</a:t>
            </a:r>
          </a:p>
          <a:p>
            <a:r>
              <a:rPr lang="en-US" sz="1000" i="1" dirty="0">
                <a:cs typeface="Consolas" panose="020B0609020204030204" pitchFamily="49" charset="0"/>
              </a:rPr>
              <a:t>delete chassis</a:t>
            </a:r>
          </a:p>
          <a:p>
            <a:r>
              <a:rPr lang="en-US" sz="1000" i="1" dirty="0">
                <a:cs typeface="Consolas" panose="020B0609020204030204" pitchFamily="49" charset="0"/>
              </a:rPr>
              <a:t>set interfaces lo0.0 family </a:t>
            </a:r>
            <a:r>
              <a:rPr lang="en-US" sz="1000" i="1" dirty="0" err="1">
                <a:cs typeface="Consolas" panose="020B0609020204030204" pitchFamily="49" charset="0"/>
              </a:rPr>
              <a:t>inet</a:t>
            </a:r>
            <a:r>
              <a:rPr lang="en-US" sz="1000" i="1" dirty="0">
                <a:cs typeface="Consolas" panose="020B0609020204030204" pitchFamily="49" charset="0"/>
              </a:rPr>
              <a:t> address 172.31.0.0/32</a:t>
            </a:r>
          </a:p>
          <a:p>
            <a:r>
              <a:rPr lang="en-US" sz="1000" i="1" dirty="0">
                <a:cs typeface="Consolas" panose="020B0609020204030204" pitchFamily="49" charset="0"/>
              </a:rPr>
              <a:t>set interfaces ge-0/0/0.0 family </a:t>
            </a:r>
            <a:r>
              <a:rPr lang="en-US" sz="1000" i="1" dirty="0" err="1">
                <a:cs typeface="Consolas" panose="020B0609020204030204" pitchFamily="49" charset="0"/>
              </a:rPr>
              <a:t>inet</a:t>
            </a:r>
            <a:r>
              <a:rPr lang="en-US" sz="1000" i="1" dirty="0">
                <a:cs typeface="Consolas" panose="020B0609020204030204" pitchFamily="49" charset="0"/>
              </a:rPr>
              <a:t> address 10.100.100.0/31</a:t>
            </a:r>
          </a:p>
          <a:p>
            <a:r>
              <a:rPr lang="en-US" sz="1000" i="1" dirty="0">
                <a:cs typeface="Consolas" panose="020B0609020204030204" pitchFamily="49" charset="0"/>
              </a:rPr>
              <a:t>set interfaces ge-0/0/1.0 family </a:t>
            </a:r>
            <a:r>
              <a:rPr lang="en-US" sz="1000" i="1" dirty="0" err="1">
                <a:cs typeface="Consolas" panose="020B0609020204030204" pitchFamily="49" charset="0"/>
              </a:rPr>
              <a:t>inet</a:t>
            </a:r>
            <a:r>
              <a:rPr lang="en-US" sz="1000" i="1" dirty="0">
                <a:cs typeface="Consolas" panose="020B0609020204030204" pitchFamily="49" charset="0"/>
              </a:rPr>
              <a:t> address 10.3.0.1/31</a:t>
            </a:r>
          </a:p>
          <a:p>
            <a:r>
              <a:rPr lang="en-US" sz="1000" i="1" dirty="0">
                <a:cs typeface="Consolas" panose="020B0609020204030204" pitchFamily="49" charset="0"/>
              </a:rPr>
              <a:t>set interfaces ge-0/0/2.0 family </a:t>
            </a:r>
            <a:r>
              <a:rPr lang="en-US" sz="1000" i="1" dirty="0" err="1">
                <a:cs typeface="Consolas" panose="020B0609020204030204" pitchFamily="49" charset="0"/>
              </a:rPr>
              <a:t>inet</a:t>
            </a:r>
            <a:r>
              <a:rPr lang="en-US" sz="1000" i="1" dirty="0">
                <a:cs typeface="Consolas" panose="020B0609020204030204" pitchFamily="49" charset="0"/>
              </a:rPr>
              <a:t> address 10.3.0.3/31</a:t>
            </a:r>
          </a:p>
          <a:p>
            <a:r>
              <a:rPr lang="en-US" sz="1000" i="1" dirty="0">
                <a:cs typeface="Consolas" panose="020B0609020204030204" pitchFamily="49" charset="0"/>
              </a:rPr>
              <a:t>set routing-options autonomous-system 65001</a:t>
            </a:r>
          </a:p>
          <a:p>
            <a:r>
              <a:rPr lang="en-US" sz="1000" i="1" dirty="0">
                <a:cs typeface="Consolas" panose="020B0609020204030204" pitchFamily="49" charset="0"/>
              </a:rPr>
              <a:t>set protocols </a:t>
            </a:r>
            <a:r>
              <a:rPr lang="en-US" sz="1000" i="1" dirty="0" err="1">
                <a:cs typeface="Consolas" panose="020B0609020204030204" pitchFamily="49" charset="0"/>
              </a:rPr>
              <a:t>bgp</a:t>
            </a:r>
            <a:r>
              <a:rPr lang="en-US" sz="1000" i="1" dirty="0">
                <a:cs typeface="Consolas" panose="020B0609020204030204" pitchFamily="49" charset="0"/>
              </a:rPr>
              <a:t> group DCI neighbor 10.100.100.1 peer-as 65002</a:t>
            </a:r>
          </a:p>
          <a:p>
            <a:r>
              <a:rPr lang="en-US" sz="1000" i="1" dirty="0">
                <a:cs typeface="Consolas" panose="020B0609020204030204" pitchFamily="49" charset="0"/>
              </a:rPr>
              <a:t>set protocols </a:t>
            </a:r>
            <a:r>
              <a:rPr lang="en-US" sz="1000" i="1" dirty="0" err="1">
                <a:cs typeface="Consolas" panose="020B0609020204030204" pitchFamily="49" charset="0"/>
              </a:rPr>
              <a:t>bgp</a:t>
            </a:r>
            <a:r>
              <a:rPr lang="en-US" sz="1000" i="1" dirty="0">
                <a:cs typeface="Consolas" panose="020B0609020204030204" pitchFamily="49" charset="0"/>
              </a:rPr>
              <a:t> group </a:t>
            </a:r>
            <a:r>
              <a:rPr lang="en-US" sz="1000" i="1" dirty="0" err="1">
                <a:cs typeface="Consolas" panose="020B0609020204030204" pitchFamily="49" charset="0"/>
              </a:rPr>
              <a:t>ebgp</a:t>
            </a:r>
            <a:r>
              <a:rPr lang="en-US" sz="1000" i="1" dirty="0">
                <a:cs typeface="Consolas" panose="020B0609020204030204" pitchFamily="49" charset="0"/>
              </a:rPr>
              <a:t> neighbor 10.3.0.0 peer-as 65102</a:t>
            </a:r>
          </a:p>
          <a:p>
            <a:r>
              <a:rPr lang="en-US" sz="1000" i="1" dirty="0">
                <a:cs typeface="Consolas" panose="020B0609020204030204" pitchFamily="49" charset="0"/>
              </a:rPr>
              <a:t>set protocols </a:t>
            </a:r>
            <a:r>
              <a:rPr lang="en-US" sz="1000" i="1" dirty="0" err="1">
                <a:cs typeface="Consolas" panose="020B0609020204030204" pitchFamily="49" charset="0"/>
              </a:rPr>
              <a:t>bgp</a:t>
            </a:r>
            <a:r>
              <a:rPr lang="en-US" sz="1000" i="1" dirty="0">
                <a:cs typeface="Consolas" panose="020B0609020204030204" pitchFamily="49" charset="0"/>
              </a:rPr>
              <a:t> group </a:t>
            </a:r>
            <a:r>
              <a:rPr lang="en-US" sz="1000" i="1" dirty="0" err="1">
                <a:cs typeface="Consolas" panose="020B0609020204030204" pitchFamily="49" charset="0"/>
              </a:rPr>
              <a:t>ebgp</a:t>
            </a:r>
            <a:r>
              <a:rPr lang="en-US" sz="1000" i="1" dirty="0">
                <a:cs typeface="Consolas" panose="020B0609020204030204" pitchFamily="49" charset="0"/>
              </a:rPr>
              <a:t> neighbor 10.3.0.2 peer-as 65103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F1DDAA-E87B-364F-AB14-C080825DCFAE}"/>
              </a:ext>
            </a:extLst>
          </p:cNvPr>
          <p:cNvSpPr/>
          <p:nvPr/>
        </p:nvSpPr>
        <p:spPr>
          <a:xfrm>
            <a:off x="5323912" y="1536435"/>
            <a:ext cx="236140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cs typeface="Consolas" panose="020B0609020204030204" pitchFamily="49" charset="0"/>
              </a:rPr>
              <a:t>(set local root password)</a:t>
            </a:r>
          </a:p>
          <a:p>
            <a:r>
              <a:rPr lang="en-US" sz="1000" dirty="0">
                <a:cs typeface="Consolas" panose="020B0609020204030204" pitchFamily="49" charset="0"/>
              </a:rPr>
              <a:t>(set local hostname)</a:t>
            </a:r>
          </a:p>
          <a:p>
            <a:r>
              <a:rPr lang="en-US" sz="1000" dirty="0">
                <a:cs typeface="Consolas" panose="020B0609020204030204" pitchFamily="49" charset="0"/>
              </a:rPr>
              <a:t>(stop auto-configure script)</a:t>
            </a:r>
          </a:p>
          <a:p>
            <a:r>
              <a:rPr lang="en-US" sz="1000" dirty="0">
                <a:cs typeface="Consolas" panose="020B0609020204030204" pitchFamily="49" charset="0"/>
              </a:rPr>
              <a:t>(set local loopback address)</a:t>
            </a:r>
          </a:p>
          <a:p>
            <a:r>
              <a:rPr lang="en-US" sz="1000" dirty="0">
                <a:cs typeface="Consolas" panose="020B0609020204030204" pitchFamily="49" charset="0"/>
              </a:rPr>
              <a:t>(interface to ext-rtr2)</a:t>
            </a:r>
          </a:p>
          <a:p>
            <a:r>
              <a:rPr lang="en-US" sz="1000" dirty="0">
                <a:cs typeface="Consolas" panose="020B0609020204030204" pitchFamily="49" charset="0"/>
              </a:rPr>
              <a:t>(interface to A-border1)</a:t>
            </a:r>
          </a:p>
          <a:p>
            <a:r>
              <a:rPr lang="en-US" sz="1000" dirty="0">
                <a:cs typeface="Consolas" panose="020B0609020204030204" pitchFamily="49" charset="0"/>
              </a:rPr>
              <a:t>(interface to A-border2)</a:t>
            </a:r>
          </a:p>
          <a:p>
            <a:r>
              <a:rPr lang="en-US" sz="1000" dirty="0">
                <a:cs typeface="Consolas" panose="020B0609020204030204" pitchFamily="49" charset="0"/>
              </a:rPr>
              <a:t>(local ASN)</a:t>
            </a:r>
          </a:p>
          <a:p>
            <a:r>
              <a:rPr lang="en-US" sz="1000" dirty="0">
                <a:cs typeface="Consolas" panose="020B0609020204030204" pitchFamily="49" charset="0"/>
              </a:rPr>
              <a:t>(BGP neighbor to ext-rtr2)</a:t>
            </a:r>
          </a:p>
          <a:p>
            <a:r>
              <a:rPr lang="en-US" sz="1000" dirty="0">
                <a:cs typeface="Consolas" panose="020B0609020204030204" pitchFamily="49" charset="0"/>
              </a:rPr>
              <a:t>(BGP neighbor to A-border1)</a:t>
            </a:r>
          </a:p>
          <a:p>
            <a:r>
              <a:rPr lang="en-US" sz="1000" dirty="0">
                <a:cs typeface="Consolas" panose="020B0609020204030204" pitchFamily="49" charset="0"/>
              </a:rPr>
              <a:t>(BGP neighbor to A-border2)</a:t>
            </a:r>
          </a:p>
        </p:txBody>
      </p:sp>
    </p:spTree>
    <p:extLst>
      <p:ext uri="{BB962C8B-B14F-4D97-AF65-F5344CB8AC3E}">
        <p14:creationId xmlns:p14="http://schemas.microsoft.com/office/powerpoint/2010/main" val="2995853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Data Center Interconnect #1 – Underlay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23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1ACB112-0754-AF4C-83F2-E6E84BD33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22494"/>
            <a:ext cx="8381928" cy="2785829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Login to </a:t>
            </a:r>
            <a:r>
              <a:rPr lang="en-US" sz="1000" b="1" dirty="0"/>
              <a:t>ext-rtr1</a:t>
            </a:r>
            <a:r>
              <a:rPr lang="en-US" sz="1000" dirty="0"/>
              <a:t> and </a:t>
            </a:r>
            <a:r>
              <a:rPr lang="en-US" sz="1000" b="1" dirty="0"/>
              <a:t>ext-rtr2</a:t>
            </a:r>
            <a:r>
              <a:rPr lang="en-US" sz="1000" dirty="0"/>
              <a:t>, and then apply interface and routing configuration to establish underlay BGP connectivity to EVPN fabric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b="1" dirty="0">
                <a:cs typeface="Consolas" panose="020B0609020204030204" pitchFamily="49" charset="0"/>
              </a:rPr>
              <a:t>ext-rtr2</a:t>
            </a:r>
            <a:r>
              <a:rPr lang="en-US" sz="1000" dirty="0">
                <a:cs typeface="Consolas" panose="020B0609020204030204" pitchFamily="49" charset="0"/>
              </a:rPr>
              <a:t> configuration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Login to Spine, Border Leaf, and Leaf switches to verify the route table, you should be able to see the loopback address routes from another data center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F27D07-E832-4A4E-BE22-E30617CD0AE5}"/>
              </a:ext>
            </a:extLst>
          </p:cNvPr>
          <p:cNvSpPr/>
          <p:nvPr/>
        </p:nvSpPr>
        <p:spPr>
          <a:xfrm>
            <a:off x="450805" y="1541710"/>
            <a:ext cx="48053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cs typeface="Consolas" panose="020B0609020204030204" pitchFamily="49" charset="0"/>
              </a:rPr>
              <a:t>set system root-authentication plain-text-password </a:t>
            </a:r>
            <a:r>
              <a:rPr lang="en-US" sz="1000" i="1" dirty="0">
                <a:cs typeface="Consolas" panose="020B0609020204030204" pitchFamily="49" charset="0"/>
              </a:rPr>
              <a:t>(Juniper)</a:t>
            </a:r>
            <a:endParaRPr lang="en-US" sz="1000" dirty="0">
              <a:cs typeface="Consolas" panose="020B0609020204030204" pitchFamily="49" charset="0"/>
            </a:endParaRPr>
          </a:p>
          <a:p>
            <a:r>
              <a:rPr lang="en-US" sz="1000" i="1" dirty="0">
                <a:cs typeface="Consolas" panose="020B0609020204030204" pitchFamily="49" charset="0"/>
              </a:rPr>
              <a:t>set system host-name ext-rtr2</a:t>
            </a:r>
          </a:p>
          <a:p>
            <a:r>
              <a:rPr lang="en-US" sz="1000" i="1" dirty="0">
                <a:cs typeface="Consolas" panose="020B0609020204030204" pitchFamily="49" charset="0"/>
              </a:rPr>
              <a:t>delete chassis</a:t>
            </a:r>
          </a:p>
          <a:p>
            <a:r>
              <a:rPr lang="en-US" sz="1000" i="1" dirty="0">
                <a:cs typeface="Consolas" panose="020B0609020204030204" pitchFamily="49" charset="0"/>
              </a:rPr>
              <a:t>set interfaces lo0.0 family </a:t>
            </a:r>
            <a:r>
              <a:rPr lang="en-US" sz="1000" i="1" dirty="0" err="1">
                <a:cs typeface="Consolas" panose="020B0609020204030204" pitchFamily="49" charset="0"/>
              </a:rPr>
              <a:t>inet</a:t>
            </a:r>
            <a:r>
              <a:rPr lang="en-US" sz="1000" i="1" dirty="0">
                <a:cs typeface="Consolas" panose="020B0609020204030204" pitchFamily="49" charset="0"/>
              </a:rPr>
              <a:t> address 172.31.0.1/32</a:t>
            </a:r>
          </a:p>
          <a:p>
            <a:r>
              <a:rPr lang="en-US" sz="1000" i="1" dirty="0">
                <a:cs typeface="Consolas" panose="020B0609020204030204" pitchFamily="49" charset="0"/>
              </a:rPr>
              <a:t>set interfaces ge-0/0/0.0 family </a:t>
            </a:r>
            <a:r>
              <a:rPr lang="en-US" sz="1000" i="1" dirty="0" err="1">
                <a:cs typeface="Consolas" panose="020B0609020204030204" pitchFamily="49" charset="0"/>
              </a:rPr>
              <a:t>inet</a:t>
            </a:r>
            <a:r>
              <a:rPr lang="en-US" sz="1000" i="1" dirty="0">
                <a:cs typeface="Consolas" panose="020B0609020204030204" pitchFamily="49" charset="0"/>
              </a:rPr>
              <a:t> address 10.100.100.1/31</a:t>
            </a:r>
          </a:p>
          <a:p>
            <a:r>
              <a:rPr lang="en-US" sz="1000" i="1" dirty="0">
                <a:cs typeface="Consolas" panose="020B0609020204030204" pitchFamily="49" charset="0"/>
              </a:rPr>
              <a:t>set interfaces ge-0/0/1.0 family </a:t>
            </a:r>
            <a:r>
              <a:rPr lang="en-US" sz="1000" i="1" dirty="0" err="1">
                <a:cs typeface="Consolas" panose="020B0609020204030204" pitchFamily="49" charset="0"/>
              </a:rPr>
              <a:t>inet</a:t>
            </a:r>
            <a:r>
              <a:rPr lang="en-US" sz="1000" i="1" dirty="0">
                <a:cs typeface="Consolas" panose="020B0609020204030204" pitchFamily="49" charset="0"/>
              </a:rPr>
              <a:t> address 10.3.0.5/31</a:t>
            </a:r>
          </a:p>
          <a:p>
            <a:r>
              <a:rPr lang="en-US" sz="1000" i="1" dirty="0">
                <a:cs typeface="Consolas" panose="020B0609020204030204" pitchFamily="49" charset="0"/>
              </a:rPr>
              <a:t>set interfaces ge-0/0/2.0 family </a:t>
            </a:r>
            <a:r>
              <a:rPr lang="en-US" sz="1000" i="1" dirty="0" err="1">
                <a:cs typeface="Consolas" panose="020B0609020204030204" pitchFamily="49" charset="0"/>
              </a:rPr>
              <a:t>inet</a:t>
            </a:r>
            <a:r>
              <a:rPr lang="en-US" sz="1000" i="1" dirty="0">
                <a:cs typeface="Consolas" panose="020B0609020204030204" pitchFamily="49" charset="0"/>
              </a:rPr>
              <a:t> address 10.3.0.7/31</a:t>
            </a:r>
          </a:p>
          <a:p>
            <a:r>
              <a:rPr lang="en-US" sz="1000" i="1" dirty="0">
                <a:cs typeface="Consolas" panose="020B0609020204030204" pitchFamily="49" charset="0"/>
              </a:rPr>
              <a:t>set routing-options autonomous-system 65002</a:t>
            </a:r>
          </a:p>
          <a:p>
            <a:r>
              <a:rPr lang="en-US" sz="1000" i="1" dirty="0">
                <a:cs typeface="Consolas" panose="020B0609020204030204" pitchFamily="49" charset="0"/>
              </a:rPr>
              <a:t>set protocols </a:t>
            </a:r>
            <a:r>
              <a:rPr lang="en-US" sz="1000" i="1" dirty="0" err="1">
                <a:cs typeface="Consolas" panose="020B0609020204030204" pitchFamily="49" charset="0"/>
              </a:rPr>
              <a:t>bgp</a:t>
            </a:r>
            <a:r>
              <a:rPr lang="en-US" sz="1000" i="1" dirty="0">
                <a:cs typeface="Consolas" panose="020B0609020204030204" pitchFamily="49" charset="0"/>
              </a:rPr>
              <a:t> group DCI neighbor 10.100.100.0 peer-as 65001</a:t>
            </a:r>
          </a:p>
          <a:p>
            <a:r>
              <a:rPr lang="en-US" sz="1000" i="1" dirty="0">
                <a:cs typeface="Consolas" panose="020B0609020204030204" pitchFamily="49" charset="0"/>
              </a:rPr>
              <a:t>set protocols </a:t>
            </a:r>
            <a:r>
              <a:rPr lang="en-US" sz="1000" i="1" dirty="0" err="1">
                <a:cs typeface="Consolas" panose="020B0609020204030204" pitchFamily="49" charset="0"/>
              </a:rPr>
              <a:t>bgp</a:t>
            </a:r>
            <a:r>
              <a:rPr lang="en-US" sz="1000" i="1" dirty="0">
                <a:cs typeface="Consolas" panose="020B0609020204030204" pitchFamily="49" charset="0"/>
              </a:rPr>
              <a:t> group </a:t>
            </a:r>
            <a:r>
              <a:rPr lang="en-US" sz="1000" i="1" dirty="0" err="1">
                <a:cs typeface="Consolas" panose="020B0609020204030204" pitchFamily="49" charset="0"/>
              </a:rPr>
              <a:t>ebgp</a:t>
            </a:r>
            <a:r>
              <a:rPr lang="en-US" sz="1000" i="1" dirty="0">
                <a:cs typeface="Consolas" panose="020B0609020204030204" pitchFamily="49" charset="0"/>
              </a:rPr>
              <a:t> neighbor 10.3.0.4 peer-as 65202</a:t>
            </a:r>
          </a:p>
          <a:p>
            <a:r>
              <a:rPr lang="en-US" sz="1000" i="1" dirty="0">
                <a:cs typeface="Consolas" panose="020B0609020204030204" pitchFamily="49" charset="0"/>
              </a:rPr>
              <a:t>set protocols </a:t>
            </a:r>
            <a:r>
              <a:rPr lang="en-US" sz="1000" i="1" dirty="0" err="1">
                <a:cs typeface="Consolas" panose="020B0609020204030204" pitchFamily="49" charset="0"/>
              </a:rPr>
              <a:t>bgp</a:t>
            </a:r>
            <a:r>
              <a:rPr lang="en-US" sz="1000" i="1" dirty="0">
                <a:cs typeface="Consolas" panose="020B0609020204030204" pitchFamily="49" charset="0"/>
              </a:rPr>
              <a:t> group </a:t>
            </a:r>
            <a:r>
              <a:rPr lang="en-US" sz="1000" i="1" dirty="0" err="1">
                <a:cs typeface="Consolas" panose="020B0609020204030204" pitchFamily="49" charset="0"/>
              </a:rPr>
              <a:t>ebgp</a:t>
            </a:r>
            <a:r>
              <a:rPr lang="en-US" sz="1000" i="1" dirty="0">
                <a:cs typeface="Consolas" panose="020B0609020204030204" pitchFamily="49" charset="0"/>
              </a:rPr>
              <a:t> neighbor 10.3.0.6 peer-as 65203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4DEB3-9E9F-294D-B1A2-C12F1A117A35}"/>
              </a:ext>
            </a:extLst>
          </p:cNvPr>
          <p:cNvSpPr/>
          <p:nvPr/>
        </p:nvSpPr>
        <p:spPr>
          <a:xfrm>
            <a:off x="5323912" y="1541709"/>
            <a:ext cx="236140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cs typeface="Consolas" panose="020B0609020204030204" pitchFamily="49" charset="0"/>
              </a:rPr>
              <a:t>(set local root password)</a:t>
            </a:r>
          </a:p>
          <a:p>
            <a:r>
              <a:rPr lang="en-US" sz="1000" dirty="0">
                <a:cs typeface="Consolas" panose="020B0609020204030204" pitchFamily="49" charset="0"/>
              </a:rPr>
              <a:t>(set local hostname)</a:t>
            </a:r>
          </a:p>
          <a:p>
            <a:r>
              <a:rPr lang="en-US" sz="1000" dirty="0">
                <a:cs typeface="Consolas" panose="020B0609020204030204" pitchFamily="49" charset="0"/>
              </a:rPr>
              <a:t>(stop auto-configure script)</a:t>
            </a:r>
          </a:p>
          <a:p>
            <a:r>
              <a:rPr lang="en-US" sz="1000" dirty="0">
                <a:cs typeface="Consolas" panose="020B0609020204030204" pitchFamily="49" charset="0"/>
              </a:rPr>
              <a:t>(set local loopback address)</a:t>
            </a:r>
          </a:p>
          <a:p>
            <a:r>
              <a:rPr lang="en-US" sz="1000" dirty="0">
                <a:cs typeface="Consolas" panose="020B0609020204030204" pitchFamily="49" charset="0"/>
              </a:rPr>
              <a:t>(interface to ext-rtr1)</a:t>
            </a:r>
          </a:p>
          <a:p>
            <a:r>
              <a:rPr lang="en-US" sz="1000" dirty="0">
                <a:cs typeface="Consolas" panose="020B0609020204030204" pitchFamily="49" charset="0"/>
              </a:rPr>
              <a:t>(interface to B-border1)</a:t>
            </a:r>
          </a:p>
          <a:p>
            <a:r>
              <a:rPr lang="en-US" sz="1000" dirty="0">
                <a:cs typeface="Consolas" panose="020B0609020204030204" pitchFamily="49" charset="0"/>
              </a:rPr>
              <a:t>(interface to B-border2)</a:t>
            </a:r>
          </a:p>
          <a:p>
            <a:r>
              <a:rPr lang="en-US" sz="1000" dirty="0">
                <a:cs typeface="Consolas" panose="020B0609020204030204" pitchFamily="49" charset="0"/>
              </a:rPr>
              <a:t>(local ASN)</a:t>
            </a:r>
          </a:p>
          <a:p>
            <a:r>
              <a:rPr lang="en-US" sz="1000" dirty="0">
                <a:cs typeface="Consolas" panose="020B0609020204030204" pitchFamily="49" charset="0"/>
              </a:rPr>
              <a:t>(BGP neighbor to ext-rtr1)</a:t>
            </a:r>
          </a:p>
          <a:p>
            <a:r>
              <a:rPr lang="en-US" sz="1000" dirty="0">
                <a:cs typeface="Consolas" panose="020B0609020204030204" pitchFamily="49" charset="0"/>
              </a:rPr>
              <a:t>(BGP neighbor to B-border1)</a:t>
            </a:r>
          </a:p>
          <a:p>
            <a:r>
              <a:rPr lang="en-US" sz="1000" dirty="0">
                <a:cs typeface="Consolas" panose="020B0609020204030204" pitchFamily="49" charset="0"/>
              </a:rPr>
              <a:t>(BGP neighbor to B-border2)</a:t>
            </a:r>
          </a:p>
        </p:txBody>
      </p:sp>
    </p:spTree>
    <p:extLst>
      <p:ext uri="{BB962C8B-B14F-4D97-AF65-F5344CB8AC3E}">
        <p14:creationId xmlns:p14="http://schemas.microsoft.com/office/powerpoint/2010/main" val="1437993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Data Center Interconnect #1 – Underlay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3DFEDE-9B88-44CD-B495-9C3EFCD5A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24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47485F-35E1-8ED2-AD5C-810CD322B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6" y="1106129"/>
            <a:ext cx="3763239" cy="23445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92F99D-8138-B18B-42AB-9A675C029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26" y="2930013"/>
            <a:ext cx="3986981" cy="7831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910D4B-0EB7-4D1C-35B2-A03DE37B0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25" y="3861186"/>
            <a:ext cx="3986981" cy="7891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0CDAA9-918C-5C61-8CF6-169C083E4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9280" y="1968608"/>
            <a:ext cx="2660338" cy="28718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1EE80FC-1687-6499-2B7C-0812A4E2C9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2440" y="362355"/>
            <a:ext cx="3919229" cy="126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19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D27FDFCC-01F5-9B46-90FA-423D0009748B}"/>
              </a:ext>
            </a:extLst>
          </p:cNvPr>
          <p:cNvSpPr/>
          <p:nvPr/>
        </p:nvSpPr>
        <p:spPr>
          <a:xfrm>
            <a:off x="2793921" y="2878212"/>
            <a:ext cx="2637248" cy="438448"/>
          </a:xfrm>
          <a:custGeom>
            <a:avLst/>
            <a:gdLst>
              <a:gd name="connsiteX0" fmla="*/ 0 w 2614325"/>
              <a:gd name="connsiteY0" fmla="*/ 362145 h 386692"/>
              <a:gd name="connsiteX1" fmla="*/ 1515817 w 2614325"/>
              <a:gd name="connsiteY1" fmla="*/ 67 h 386692"/>
              <a:gd name="connsiteX2" fmla="*/ 2614325 w 2614325"/>
              <a:gd name="connsiteY2" fmla="*/ 386692 h 38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4325" h="386692">
                <a:moveTo>
                  <a:pt x="0" y="362145"/>
                </a:moveTo>
                <a:cubicBezTo>
                  <a:pt x="540048" y="179060"/>
                  <a:pt x="1080096" y="-4024"/>
                  <a:pt x="1515817" y="67"/>
                </a:cubicBezTo>
                <a:cubicBezTo>
                  <a:pt x="1951538" y="4158"/>
                  <a:pt x="2282931" y="195425"/>
                  <a:pt x="2614325" y="386692"/>
                </a:cubicBezTo>
              </a:path>
            </a:pathLst>
          </a:cu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73D9F6-1EC1-0C4B-BE54-89566BA4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25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C21E7-1FD2-8346-AC1B-C0EF24970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129192"/>
            <a:ext cx="6338957" cy="393915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After exchanging the loopback addresses between data centers, we will create a remote EVPN gateway in each blueprint to establish the EVPN BGP sessions between border leaf switches.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The below diagram illustrates the topology of the data center after this section.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D6BACB-2FF7-0440-91FC-83A7921C711F}"/>
              </a:ext>
            </a:extLst>
          </p:cNvPr>
          <p:cNvSpPr txBox="1">
            <a:spLocks/>
          </p:cNvSpPr>
          <p:nvPr/>
        </p:nvSpPr>
        <p:spPr>
          <a:xfrm>
            <a:off x="295599" y="536264"/>
            <a:ext cx="6338957" cy="4289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accent1"/>
                </a:solidFill>
                <a:latin typeface="+mn-lt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r>
              <a:rPr lang="en-US" sz="2400" cap="none"/>
              <a:t>Data Center Interconnect #2 – Overlay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EBD00C-9F77-614F-A388-FAB14E060C54}"/>
              </a:ext>
            </a:extLst>
          </p:cNvPr>
          <p:cNvSpPr/>
          <p:nvPr/>
        </p:nvSpPr>
        <p:spPr>
          <a:xfrm>
            <a:off x="1454968" y="3886059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A-spine1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B97C0E-9821-CA4A-8B62-841BDE47CC2A}"/>
              </a:ext>
            </a:extLst>
          </p:cNvPr>
          <p:cNvSpPr/>
          <p:nvPr/>
        </p:nvSpPr>
        <p:spPr>
          <a:xfrm>
            <a:off x="2422914" y="3886059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A-spine2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1760583-144B-2449-9EAD-A458D3A93414}"/>
              </a:ext>
            </a:extLst>
          </p:cNvPr>
          <p:cNvSpPr/>
          <p:nvPr/>
        </p:nvSpPr>
        <p:spPr>
          <a:xfrm>
            <a:off x="1454968" y="3299954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A-border1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A73B418-F6DC-2C40-9894-32991511DA0F}"/>
              </a:ext>
            </a:extLst>
          </p:cNvPr>
          <p:cNvSpPr/>
          <p:nvPr/>
        </p:nvSpPr>
        <p:spPr>
          <a:xfrm>
            <a:off x="2422914" y="3299954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A-border2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CC7DB5-D5A8-9F42-8FAA-DE01FB222F37}"/>
              </a:ext>
            </a:extLst>
          </p:cNvPr>
          <p:cNvSpPr/>
          <p:nvPr/>
        </p:nvSpPr>
        <p:spPr>
          <a:xfrm>
            <a:off x="1454968" y="4464861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A-leaf1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EF2773-F596-F148-B512-7869DCB7854A}"/>
              </a:ext>
            </a:extLst>
          </p:cNvPr>
          <p:cNvSpPr/>
          <p:nvPr/>
        </p:nvSpPr>
        <p:spPr>
          <a:xfrm>
            <a:off x="2422914" y="4464861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A-leaf2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925EDD-66AA-0246-952B-7F19CF30E2D2}"/>
              </a:ext>
            </a:extLst>
          </p:cNvPr>
          <p:cNvCxnSpPr>
            <a:cxnSpLocks/>
            <a:stCxn id="29" idx="2"/>
            <a:endCxn id="40" idx="0"/>
          </p:cNvCxnSpPr>
          <p:nvPr/>
        </p:nvCxnSpPr>
        <p:spPr>
          <a:xfrm>
            <a:off x="1827387" y="4171809"/>
            <a:ext cx="0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2862ED9-BEBC-9D44-BE52-7A70E495AC5A}"/>
              </a:ext>
            </a:extLst>
          </p:cNvPr>
          <p:cNvCxnSpPr>
            <a:cxnSpLocks/>
            <a:stCxn id="41" idx="0"/>
            <a:endCxn id="29" idx="2"/>
          </p:cNvCxnSpPr>
          <p:nvPr/>
        </p:nvCxnSpPr>
        <p:spPr>
          <a:xfrm flipH="1" flipV="1">
            <a:off x="1827387" y="4171809"/>
            <a:ext cx="967946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B134890-5134-2C41-BF6E-069B5369DCE9}"/>
              </a:ext>
            </a:extLst>
          </p:cNvPr>
          <p:cNvCxnSpPr>
            <a:cxnSpLocks/>
            <a:stCxn id="40" idx="0"/>
            <a:endCxn id="32" idx="2"/>
          </p:cNvCxnSpPr>
          <p:nvPr/>
        </p:nvCxnSpPr>
        <p:spPr>
          <a:xfrm flipV="1">
            <a:off x="1827387" y="4171809"/>
            <a:ext cx="967946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3EE9D7-4201-5147-90CE-0A1966C87FB1}"/>
              </a:ext>
            </a:extLst>
          </p:cNvPr>
          <p:cNvCxnSpPr>
            <a:cxnSpLocks/>
            <a:stCxn id="41" idx="0"/>
            <a:endCxn id="32" idx="2"/>
          </p:cNvCxnSpPr>
          <p:nvPr/>
        </p:nvCxnSpPr>
        <p:spPr>
          <a:xfrm flipV="1">
            <a:off x="2795333" y="4171809"/>
            <a:ext cx="0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6A8D152B-A1FF-0946-B540-49039DCA648D}"/>
              </a:ext>
            </a:extLst>
          </p:cNvPr>
          <p:cNvSpPr/>
          <p:nvPr/>
        </p:nvSpPr>
        <p:spPr>
          <a:xfrm>
            <a:off x="1938941" y="2271797"/>
            <a:ext cx="744837" cy="2857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ext-rtr1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0495CF-FA2B-4F4F-A266-1C8673B47F8D}"/>
              </a:ext>
            </a:extLst>
          </p:cNvPr>
          <p:cNvCxnSpPr>
            <a:cxnSpLocks/>
            <a:stCxn id="32" idx="0"/>
            <a:endCxn id="38" idx="2"/>
          </p:cNvCxnSpPr>
          <p:nvPr/>
        </p:nvCxnSpPr>
        <p:spPr>
          <a:xfrm flipH="1" flipV="1">
            <a:off x="1827387" y="3585704"/>
            <a:ext cx="967946" cy="300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2378084-21E5-054E-88D5-9FACD8D8138B}"/>
              </a:ext>
            </a:extLst>
          </p:cNvPr>
          <p:cNvCxnSpPr>
            <a:cxnSpLocks/>
            <a:stCxn id="29" idx="0"/>
            <a:endCxn id="39" idx="2"/>
          </p:cNvCxnSpPr>
          <p:nvPr/>
        </p:nvCxnSpPr>
        <p:spPr>
          <a:xfrm flipV="1">
            <a:off x="1827387" y="3585704"/>
            <a:ext cx="967946" cy="300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1CF7D86-4160-A04C-AED6-31EA9D950425}"/>
              </a:ext>
            </a:extLst>
          </p:cNvPr>
          <p:cNvCxnSpPr>
            <a:cxnSpLocks/>
            <a:stCxn id="32" idx="0"/>
            <a:endCxn id="39" idx="2"/>
          </p:cNvCxnSpPr>
          <p:nvPr/>
        </p:nvCxnSpPr>
        <p:spPr>
          <a:xfrm flipV="1">
            <a:off x="2795333" y="3585704"/>
            <a:ext cx="0" cy="300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912291D-D2C3-E741-AA90-9C3CF9FC464C}"/>
              </a:ext>
            </a:extLst>
          </p:cNvPr>
          <p:cNvCxnSpPr>
            <a:cxnSpLocks/>
            <a:stCxn id="29" idx="0"/>
            <a:endCxn id="38" idx="2"/>
          </p:cNvCxnSpPr>
          <p:nvPr/>
        </p:nvCxnSpPr>
        <p:spPr>
          <a:xfrm flipV="1">
            <a:off x="1827387" y="3585704"/>
            <a:ext cx="0" cy="300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5BC8717E-E988-E74A-AD42-2643B77CC5C5}"/>
              </a:ext>
            </a:extLst>
          </p:cNvPr>
          <p:cNvSpPr/>
          <p:nvPr/>
        </p:nvSpPr>
        <p:spPr>
          <a:xfrm>
            <a:off x="4102280" y="3886059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B-spine1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D5A9D17-9E2E-EE48-9BC0-45E808C48892}"/>
              </a:ext>
            </a:extLst>
          </p:cNvPr>
          <p:cNvSpPr/>
          <p:nvPr/>
        </p:nvSpPr>
        <p:spPr>
          <a:xfrm>
            <a:off x="5070226" y="3886059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B-spine2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7FC3EBC-F8A5-684C-AC9D-8659B76EFF62}"/>
              </a:ext>
            </a:extLst>
          </p:cNvPr>
          <p:cNvSpPr/>
          <p:nvPr/>
        </p:nvSpPr>
        <p:spPr>
          <a:xfrm>
            <a:off x="4102280" y="3299954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B-border1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ED3415C-0A14-AA49-ACD1-8C2D2A6276B4}"/>
              </a:ext>
            </a:extLst>
          </p:cNvPr>
          <p:cNvSpPr/>
          <p:nvPr/>
        </p:nvSpPr>
        <p:spPr>
          <a:xfrm>
            <a:off x="5070226" y="3299954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B-border2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EA038F6-D666-D944-A6DE-C24074AA17DF}"/>
              </a:ext>
            </a:extLst>
          </p:cNvPr>
          <p:cNvSpPr/>
          <p:nvPr/>
        </p:nvSpPr>
        <p:spPr>
          <a:xfrm>
            <a:off x="4102280" y="4464861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B-leaf1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6A2538C-341C-CC4E-A896-23AEA9584469}"/>
              </a:ext>
            </a:extLst>
          </p:cNvPr>
          <p:cNvSpPr/>
          <p:nvPr/>
        </p:nvSpPr>
        <p:spPr>
          <a:xfrm>
            <a:off x="5070226" y="4464861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B-leaf2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433D211-4B63-C84E-8DC8-43CA9470D946}"/>
              </a:ext>
            </a:extLst>
          </p:cNvPr>
          <p:cNvCxnSpPr>
            <a:cxnSpLocks/>
            <a:stCxn id="57" idx="2"/>
            <a:endCxn id="61" idx="0"/>
          </p:cNvCxnSpPr>
          <p:nvPr/>
        </p:nvCxnSpPr>
        <p:spPr>
          <a:xfrm>
            <a:off x="4474699" y="4171809"/>
            <a:ext cx="0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D65FDF4-ACB2-4C4E-B177-4CEB8B07DA5A}"/>
              </a:ext>
            </a:extLst>
          </p:cNvPr>
          <p:cNvCxnSpPr>
            <a:cxnSpLocks/>
            <a:stCxn id="62" idx="0"/>
            <a:endCxn id="57" idx="2"/>
          </p:cNvCxnSpPr>
          <p:nvPr/>
        </p:nvCxnSpPr>
        <p:spPr>
          <a:xfrm flipH="1" flipV="1">
            <a:off x="4474699" y="4171809"/>
            <a:ext cx="967946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E9A1EE3-42EA-3946-A8FF-3ECD178F2808}"/>
              </a:ext>
            </a:extLst>
          </p:cNvPr>
          <p:cNvCxnSpPr>
            <a:cxnSpLocks/>
            <a:stCxn id="61" idx="0"/>
            <a:endCxn id="58" idx="2"/>
          </p:cNvCxnSpPr>
          <p:nvPr/>
        </p:nvCxnSpPr>
        <p:spPr>
          <a:xfrm flipV="1">
            <a:off x="4474699" y="4171809"/>
            <a:ext cx="967946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F150DC5-EBBB-474C-9C74-7A6A405B2BC6}"/>
              </a:ext>
            </a:extLst>
          </p:cNvPr>
          <p:cNvCxnSpPr>
            <a:cxnSpLocks/>
            <a:stCxn id="62" idx="0"/>
            <a:endCxn id="58" idx="2"/>
          </p:cNvCxnSpPr>
          <p:nvPr/>
        </p:nvCxnSpPr>
        <p:spPr>
          <a:xfrm flipV="1">
            <a:off x="5442645" y="4171809"/>
            <a:ext cx="0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219A226-F8B6-F14E-BD51-FFC1D648CF5D}"/>
              </a:ext>
            </a:extLst>
          </p:cNvPr>
          <p:cNvCxnSpPr>
            <a:cxnSpLocks/>
            <a:stCxn id="58" idx="0"/>
            <a:endCxn id="59" idx="2"/>
          </p:cNvCxnSpPr>
          <p:nvPr/>
        </p:nvCxnSpPr>
        <p:spPr>
          <a:xfrm flipH="1" flipV="1">
            <a:off x="4474699" y="3585704"/>
            <a:ext cx="967946" cy="300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567453E-FEB4-9A4E-9F1C-7350C471B56B}"/>
              </a:ext>
            </a:extLst>
          </p:cNvPr>
          <p:cNvCxnSpPr>
            <a:cxnSpLocks/>
            <a:stCxn id="57" idx="0"/>
            <a:endCxn id="60" idx="2"/>
          </p:cNvCxnSpPr>
          <p:nvPr/>
        </p:nvCxnSpPr>
        <p:spPr>
          <a:xfrm flipV="1">
            <a:off x="4474699" y="3585704"/>
            <a:ext cx="967946" cy="300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A4B0764-324C-BD4B-886D-E1D86B14A311}"/>
              </a:ext>
            </a:extLst>
          </p:cNvPr>
          <p:cNvCxnSpPr>
            <a:cxnSpLocks/>
            <a:stCxn id="58" idx="0"/>
            <a:endCxn id="60" idx="2"/>
          </p:cNvCxnSpPr>
          <p:nvPr/>
        </p:nvCxnSpPr>
        <p:spPr>
          <a:xfrm flipV="1">
            <a:off x="5442645" y="3585704"/>
            <a:ext cx="0" cy="300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EAD5260-888E-8F43-814F-05EB66744A4C}"/>
              </a:ext>
            </a:extLst>
          </p:cNvPr>
          <p:cNvCxnSpPr>
            <a:cxnSpLocks/>
            <a:stCxn id="57" idx="0"/>
            <a:endCxn id="59" idx="2"/>
          </p:cNvCxnSpPr>
          <p:nvPr/>
        </p:nvCxnSpPr>
        <p:spPr>
          <a:xfrm flipV="1">
            <a:off x="4474699" y="3585704"/>
            <a:ext cx="0" cy="300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2054396A-34A1-1948-A4D7-B824076A21AF}"/>
              </a:ext>
            </a:extLst>
          </p:cNvPr>
          <p:cNvSpPr/>
          <p:nvPr/>
        </p:nvSpPr>
        <p:spPr>
          <a:xfrm>
            <a:off x="4586253" y="2268581"/>
            <a:ext cx="744837" cy="2857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ext-rtr2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2DCA069-B8F9-4F47-BCE7-0521D88E8C47}"/>
              </a:ext>
            </a:extLst>
          </p:cNvPr>
          <p:cNvCxnSpPr>
            <a:cxnSpLocks/>
            <a:stCxn id="50" idx="2"/>
            <a:endCxn id="38" idx="0"/>
          </p:cNvCxnSpPr>
          <p:nvPr/>
        </p:nvCxnSpPr>
        <p:spPr>
          <a:xfrm flipH="1">
            <a:off x="1827387" y="2557547"/>
            <a:ext cx="483973" cy="742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2295EAC-3838-CE48-8750-8FF9087BD4D9}"/>
              </a:ext>
            </a:extLst>
          </p:cNvPr>
          <p:cNvCxnSpPr>
            <a:cxnSpLocks/>
            <a:stCxn id="59" idx="0"/>
            <a:endCxn id="71" idx="2"/>
          </p:cNvCxnSpPr>
          <p:nvPr/>
        </p:nvCxnSpPr>
        <p:spPr>
          <a:xfrm flipV="1">
            <a:off x="4474699" y="2554331"/>
            <a:ext cx="483973" cy="745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AC6D623-12DC-DF41-8228-F75A3474577E}"/>
              </a:ext>
            </a:extLst>
          </p:cNvPr>
          <p:cNvCxnSpPr>
            <a:cxnSpLocks/>
            <a:stCxn id="50" idx="2"/>
            <a:endCxn id="39" idx="0"/>
          </p:cNvCxnSpPr>
          <p:nvPr/>
        </p:nvCxnSpPr>
        <p:spPr>
          <a:xfrm>
            <a:off x="2311360" y="2557547"/>
            <a:ext cx="483973" cy="742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3F99E1D-CEF4-1D45-B6D3-B4F5606CEF52}"/>
              </a:ext>
            </a:extLst>
          </p:cNvPr>
          <p:cNvCxnSpPr>
            <a:cxnSpLocks/>
            <a:stCxn id="60" idx="0"/>
            <a:endCxn id="71" idx="2"/>
          </p:cNvCxnSpPr>
          <p:nvPr/>
        </p:nvCxnSpPr>
        <p:spPr>
          <a:xfrm flipH="1" flipV="1">
            <a:off x="4958672" y="2554331"/>
            <a:ext cx="483973" cy="745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5CCED95-AF3C-7647-8609-414B29E50BCF}"/>
              </a:ext>
            </a:extLst>
          </p:cNvPr>
          <p:cNvCxnSpPr>
            <a:cxnSpLocks/>
            <a:stCxn id="71" idx="1"/>
            <a:endCxn id="50" idx="3"/>
          </p:cNvCxnSpPr>
          <p:nvPr/>
        </p:nvCxnSpPr>
        <p:spPr>
          <a:xfrm flipH="1">
            <a:off x="2683778" y="2411456"/>
            <a:ext cx="1902475" cy="3216"/>
          </a:xfrm>
          <a:prstGeom prst="line">
            <a:avLst/>
          </a:prstGeom>
          <a:ln w="635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>
            <a:extLst>
              <a:ext uri="{FF2B5EF4-FFF2-40B4-BE49-F238E27FC236}">
                <a16:creationId xmlns:a16="http://schemas.microsoft.com/office/drawing/2014/main" id="{FCDBD164-07A7-504F-BC25-50DA18452694}"/>
              </a:ext>
            </a:extLst>
          </p:cNvPr>
          <p:cNvSpPr/>
          <p:nvPr/>
        </p:nvSpPr>
        <p:spPr>
          <a:xfrm>
            <a:off x="1824288" y="2878212"/>
            <a:ext cx="2637248" cy="414440"/>
          </a:xfrm>
          <a:custGeom>
            <a:avLst/>
            <a:gdLst>
              <a:gd name="connsiteX0" fmla="*/ 0 w 2632736"/>
              <a:gd name="connsiteY0" fmla="*/ 405036 h 405036"/>
              <a:gd name="connsiteX1" fmla="*/ 1466722 w 2632736"/>
              <a:gd name="connsiteY1" fmla="*/ 0 h 405036"/>
              <a:gd name="connsiteX2" fmla="*/ 2632736 w 2632736"/>
              <a:gd name="connsiteY2" fmla="*/ 405036 h 40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2736" h="405036">
                <a:moveTo>
                  <a:pt x="0" y="405036"/>
                </a:moveTo>
                <a:cubicBezTo>
                  <a:pt x="513966" y="202518"/>
                  <a:pt x="1027933" y="0"/>
                  <a:pt x="1466722" y="0"/>
                </a:cubicBezTo>
                <a:cubicBezTo>
                  <a:pt x="1905511" y="0"/>
                  <a:pt x="2269123" y="202518"/>
                  <a:pt x="2632736" y="405036"/>
                </a:cubicBezTo>
              </a:path>
            </a:pathLst>
          </a:cu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E4D3A7-3344-6149-9009-E571A5B9FDCD}"/>
              </a:ext>
            </a:extLst>
          </p:cNvPr>
          <p:cNvSpPr txBox="1"/>
          <p:nvPr/>
        </p:nvSpPr>
        <p:spPr>
          <a:xfrm>
            <a:off x="2655741" y="2539658"/>
            <a:ext cx="2029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0070C0"/>
                </a:solidFill>
              </a:rPr>
              <a:t>OTT EVPN BGP sessions created in this section to exchange EVPN routes</a:t>
            </a:r>
          </a:p>
        </p:txBody>
      </p:sp>
    </p:spTree>
    <p:extLst>
      <p:ext uri="{BB962C8B-B14F-4D97-AF65-F5344CB8AC3E}">
        <p14:creationId xmlns:p14="http://schemas.microsoft.com/office/powerpoint/2010/main" val="2385801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Data Center Interconnect #2 – Overlay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0AE247-2273-CA20-C0E2-3E8613815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693" y="1283110"/>
            <a:ext cx="5045431" cy="31415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E25687-7FC4-825E-4A43-6700A9752E22}"/>
              </a:ext>
            </a:extLst>
          </p:cNvPr>
          <p:cNvSpPr txBox="1"/>
          <p:nvPr/>
        </p:nvSpPr>
        <p:spPr>
          <a:xfrm>
            <a:off x="4650659" y="4461172"/>
            <a:ext cx="3882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Repeat for DC-B by recording DC-A’s loopback and ASN assignments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2902E9-D2D2-293F-DDA3-F8E12E453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Go to </a:t>
            </a:r>
            <a:r>
              <a:rPr lang="en-US" sz="1000" b="1" dirty="0"/>
              <a:t>Blueprints &gt; DC-B &gt; Active &gt; Physical &gt; Nodes </a:t>
            </a:r>
            <a:r>
              <a:rPr lang="en-US" sz="1000" dirty="0"/>
              <a:t>and note the Loopback IP’s and ASN’s for the border leaf switches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Blueprints &gt; DC-A &gt; Staged &gt; DCI &gt; Over the Top or External Gateways, click “Create Over the Top or External Gateway” button, then define the border leaf switches in DC-B as the remote EVPN gateways using the following table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Commit the Blueprint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436101AA-64CD-DBBB-89F0-21BD381A9A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969614"/>
              </p:ext>
            </p:extLst>
          </p:nvPr>
        </p:nvGraphicFramePr>
        <p:xfrm>
          <a:off x="179203" y="2645138"/>
          <a:ext cx="3790466" cy="609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30864">
                  <a:extLst>
                    <a:ext uri="{9D8B030D-6E8A-4147-A177-3AD203B41FA5}">
                      <a16:colId xmlns:a16="http://schemas.microsoft.com/office/drawing/2014/main" val="2546224658"/>
                    </a:ext>
                  </a:extLst>
                </a:gridCol>
                <a:gridCol w="854302">
                  <a:extLst>
                    <a:ext uri="{9D8B030D-6E8A-4147-A177-3AD203B41FA5}">
                      <a16:colId xmlns:a16="http://schemas.microsoft.com/office/drawing/2014/main" val="1907954002"/>
                    </a:ext>
                  </a:extLst>
                </a:gridCol>
                <a:gridCol w="972590">
                  <a:extLst>
                    <a:ext uri="{9D8B030D-6E8A-4147-A177-3AD203B41FA5}">
                      <a16:colId xmlns:a16="http://schemas.microsoft.com/office/drawing/2014/main" val="3483886457"/>
                    </a:ext>
                  </a:extLst>
                </a:gridCol>
                <a:gridCol w="1332710">
                  <a:extLst>
                    <a:ext uri="{9D8B030D-6E8A-4147-A177-3AD203B41FA5}">
                      <a16:colId xmlns:a16="http://schemas.microsoft.com/office/drawing/2014/main" val="29278979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b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IP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ASN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Local Gateway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26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B-border1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700" b="0" u="non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192.168.2.2</a:t>
                      </a:r>
                      <a:endParaRPr lang="en-US" sz="700" b="0" i="0" u="none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700" b="0" u="non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65202</a:t>
                      </a:r>
                      <a:endParaRPr lang="en-US" sz="700" b="0" i="0" u="none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border_rack_dc-a-001_leaf1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093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 b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B-border2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b="0" u="none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192.168.2.3</a:t>
                      </a:r>
                      <a:endParaRPr lang="en-US" sz="700" b="0" i="0" u="none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700" b="0" u="non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65203</a:t>
                      </a:r>
                      <a:endParaRPr lang="en-US" sz="700" b="0" i="0" u="none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border_rack_dc-a-001_leaf2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261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330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Data Center Interconnect #2 – Overlay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BD5C1F1E-29AA-CB48-8105-2B673A413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DC-B &gt; Active &gt; Physical &gt; Nodes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and note the Loopback IP’s and ASN’s for the border leaf switches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Go to </a:t>
            </a:r>
            <a:r>
              <a:rPr lang="en-US" sz="1000" b="1" dirty="0"/>
              <a:t>Blueprints &gt; DC-A &gt; Staged &gt; DCI &gt; Over the Top or External Gateways</a:t>
            </a:r>
            <a:r>
              <a:rPr lang="en-US" sz="1000" dirty="0"/>
              <a:t>, click</a:t>
            </a:r>
            <a:r>
              <a:rPr lang="en-US" sz="1000" b="1" dirty="0"/>
              <a:t> “</a:t>
            </a:r>
            <a:r>
              <a:rPr lang="en-US" sz="1000" dirty="0"/>
              <a:t>Create Over the Top or External</a:t>
            </a:r>
            <a:r>
              <a:rPr lang="en-US" sz="1000" b="1" dirty="0"/>
              <a:t> </a:t>
            </a:r>
            <a:r>
              <a:rPr lang="en-US" sz="1000" dirty="0"/>
              <a:t>Gateway”</a:t>
            </a:r>
            <a:r>
              <a:rPr lang="en-US" sz="1000" b="1" dirty="0"/>
              <a:t> </a:t>
            </a:r>
            <a:r>
              <a:rPr lang="en-US" sz="1000" dirty="0"/>
              <a:t>button, then define the border leaf switches in </a:t>
            </a:r>
            <a:r>
              <a:rPr lang="en-US" sz="1000" b="1" dirty="0"/>
              <a:t>DC-B</a:t>
            </a:r>
            <a:r>
              <a:rPr lang="en-US" sz="1000" dirty="0"/>
              <a:t> as the remote EVPN gateways using the following table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Commit the Blueprint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4EB664-19BC-22D2-FAF1-A967A6F9C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477" y="1364390"/>
            <a:ext cx="4905696" cy="3058305"/>
          </a:xfrm>
          <a:prstGeom prst="rect">
            <a:avLst/>
          </a:prstGeom>
        </p:spPr>
      </p:pic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35A7B478-D249-A590-91EF-B9F10B34D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257627"/>
              </p:ext>
            </p:extLst>
          </p:nvPr>
        </p:nvGraphicFramePr>
        <p:xfrm>
          <a:off x="179203" y="2645138"/>
          <a:ext cx="379046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864">
                  <a:extLst>
                    <a:ext uri="{9D8B030D-6E8A-4147-A177-3AD203B41FA5}">
                      <a16:colId xmlns:a16="http://schemas.microsoft.com/office/drawing/2014/main" val="2546224658"/>
                    </a:ext>
                  </a:extLst>
                </a:gridCol>
                <a:gridCol w="854302">
                  <a:extLst>
                    <a:ext uri="{9D8B030D-6E8A-4147-A177-3AD203B41FA5}">
                      <a16:colId xmlns:a16="http://schemas.microsoft.com/office/drawing/2014/main" val="1907954002"/>
                    </a:ext>
                  </a:extLst>
                </a:gridCol>
                <a:gridCol w="972590">
                  <a:extLst>
                    <a:ext uri="{9D8B030D-6E8A-4147-A177-3AD203B41FA5}">
                      <a16:colId xmlns:a16="http://schemas.microsoft.com/office/drawing/2014/main" val="3483886457"/>
                    </a:ext>
                  </a:extLst>
                </a:gridCol>
                <a:gridCol w="1332710">
                  <a:extLst>
                    <a:ext uri="{9D8B030D-6E8A-4147-A177-3AD203B41FA5}">
                      <a16:colId xmlns:a16="http://schemas.microsoft.com/office/drawing/2014/main" val="29278979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b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IP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ASN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Local Gateway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26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rgbClr val="0070C0"/>
                          </a:solidFill>
                        </a:rPr>
                        <a:t>B-border1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700" b="0" u="none" kern="1200" dirty="0">
                          <a:solidFill>
                            <a:srgbClr val="0070C0"/>
                          </a:solidFill>
                        </a:rPr>
                        <a:t>192.168.2.2</a:t>
                      </a:r>
                      <a:endParaRPr lang="en-US" sz="700" b="0" i="0" u="none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700" b="0" u="none" kern="1200" dirty="0">
                          <a:solidFill>
                            <a:srgbClr val="0070C0"/>
                          </a:solidFill>
                        </a:rPr>
                        <a:t>65202</a:t>
                      </a:r>
                      <a:endParaRPr lang="en-US" sz="700" b="0" i="0" u="none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border_rack_dc-a-001_leaf1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093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 b="0">
                          <a:solidFill>
                            <a:srgbClr val="0070C0"/>
                          </a:solidFill>
                        </a:rPr>
                        <a:t>B-border2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b="0" u="none" dirty="0">
                          <a:solidFill>
                            <a:srgbClr val="0070C0"/>
                          </a:solidFill>
                        </a:rPr>
                        <a:t>192.168.2.3</a:t>
                      </a:r>
                      <a:endParaRPr lang="en-US" sz="700" b="0" i="0" u="non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700" b="0" u="none" kern="1200" dirty="0">
                          <a:solidFill>
                            <a:srgbClr val="0070C0"/>
                          </a:solidFill>
                        </a:rPr>
                        <a:t>65203</a:t>
                      </a:r>
                      <a:endParaRPr lang="en-US" sz="700" b="0" i="0" u="none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border_rack_dc-a-001_leaf2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261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0233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Data Center Interconnect #2 – Overlay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89CCF0-AC68-DE83-252C-2FF6CCA5A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117" y="1092194"/>
            <a:ext cx="4602086" cy="375588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47A20BD-6E4F-6F11-527B-4F87153F8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DC-B &gt; Active &gt; Physical &gt; Nodes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and note the Loopback IP’s and ASN’s for the border leaf switches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Go to </a:t>
            </a:r>
            <a:r>
              <a:rPr lang="en-US" sz="1000" b="1" dirty="0"/>
              <a:t>Blueprints &gt; DC-A &gt; Staged &gt; DCI &gt; Over the Top or External Gateways</a:t>
            </a:r>
            <a:r>
              <a:rPr lang="en-US" sz="1000" dirty="0"/>
              <a:t>, click</a:t>
            </a:r>
            <a:r>
              <a:rPr lang="en-US" sz="1000" b="1" dirty="0"/>
              <a:t> “</a:t>
            </a:r>
            <a:r>
              <a:rPr lang="en-US" sz="1000" dirty="0"/>
              <a:t>Create Over the Top or External</a:t>
            </a:r>
            <a:r>
              <a:rPr lang="en-US" sz="1000" b="1" dirty="0"/>
              <a:t> </a:t>
            </a:r>
            <a:r>
              <a:rPr lang="en-US" sz="1000" dirty="0"/>
              <a:t>Gateway”</a:t>
            </a:r>
            <a:r>
              <a:rPr lang="en-US" sz="1000" b="1" dirty="0"/>
              <a:t> </a:t>
            </a:r>
            <a:r>
              <a:rPr lang="en-US" sz="1000" dirty="0"/>
              <a:t>button, then define the border leaf switches in </a:t>
            </a:r>
            <a:r>
              <a:rPr lang="en-US" sz="1000" b="1" dirty="0"/>
              <a:t>DC-B</a:t>
            </a:r>
            <a:r>
              <a:rPr lang="en-US" sz="1000" dirty="0"/>
              <a:t> as the remote EVPN gateways using the following table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Commit the Blueprint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A50056B-23FC-D529-DDD3-9D097C087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7351"/>
              </p:ext>
            </p:extLst>
          </p:nvPr>
        </p:nvGraphicFramePr>
        <p:xfrm>
          <a:off x="179203" y="2645138"/>
          <a:ext cx="379046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864">
                  <a:extLst>
                    <a:ext uri="{9D8B030D-6E8A-4147-A177-3AD203B41FA5}">
                      <a16:colId xmlns:a16="http://schemas.microsoft.com/office/drawing/2014/main" val="2546224658"/>
                    </a:ext>
                  </a:extLst>
                </a:gridCol>
                <a:gridCol w="854302">
                  <a:extLst>
                    <a:ext uri="{9D8B030D-6E8A-4147-A177-3AD203B41FA5}">
                      <a16:colId xmlns:a16="http://schemas.microsoft.com/office/drawing/2014/main" val="1907954002"/>
                    </a:ext>
                  </a:extLst>
                </a:gridCol>
                <a:gridCol w="972590">
                  <a:extLst>
                    <a:ext uri="{9D8B030D-6E8A-4147-A177-3AD203B41FA5}">
                      <a16:colId xmlns:a16="http://schemas.microsoft.com/office/drawing/2014/main" val="3483886457"/>
                    </a:ext>
                  </a:extLst>
                </a:gridCol>
                <a:gridCol w="1332710">
                  <a:extLst>
                    <a:ext uri="{9D8B030D-6E8A-4147-A177-3AD203B41FA5}">
                      <a16:colId xmlns:a16="http://schemas.microsoft.com/office/drawing/2014/main" val="29278979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b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IP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ASN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Local Gateway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26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rgbClr val="0070C0"/>
                          </a:solidFill>
                        </a:rPr>
                        <a:t>B-border1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700" b="0" u="none" kern="1200" dirty="0">
                          <a:solidFill>
                            <a:srgbClr val="0070C0"/>
                          </a:solidFill>
                        </a:rPr>
                        <a:t>192.168.2.2</a:t>
                      </a:r>
                      <a:endParaRPr lang="en-US" sz="700" b="0" i="0" u="none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700" b="0" u="none" kern="1200" dirty="0">
                          <a:solidFill>
                            <a:srgbClr val="0070C0"/>
                          </a:solidFill>
                        </a:rPr>
                        <a:t>65202</a:t>
                      </a:r>
                      <a:endParaRPr lang="en-US" sz="700" b="0" i="0" u="none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border_rack_dc-a-001_leaf1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093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 b="0">
                          <a:solidFill>
                            <a:srgbClr val="0070C0"/>
                          </a:solidFill>
                        </a:rPr>
                        <a:t>B-border2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b="0" u="none" dirty="0">
                          <a:solidFill>
                            <a:srgbClr val="0070C0"/>
                          </a:solidFill>
                        </a:rPr>
                        <a:t>192.168.2.3</a:t>
                      </a:r>
                      <a:endParaRPr lang="en-US" sz="700" b="0" i="0" u="non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700" b="0" u="none" kern="1200" dirty="0">
                          <a:solidFill>
                            <a:srgbClr val="0070C0"/>
                          </a:solidFill>
                        </a:rPr>
                        <a:t>65203</a:t>
                      </a:r>
                      <a:endParaRPr lang="en-US" sz="700" b="0" i="0" u="none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border_rack_dc-a-001_leaf2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261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17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Data Center Interconnect #2 – Overlay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330774-2CFA-83D8-810F-35766E372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710" y="1043976"/>
            <a:ext cx="4684321" cy="381192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E77F95-3EC3-720E-D6D5-508BA8730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DC-B &gt; Active &gt; Physical &gt; Nodes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and note the Loopback IP’s and ASN’s for the border leaf switches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Go to </a:t>
            </a:r>
            <a:r>
              <a:rPr lang="en-US" sz="1000" b="1" dirty="0"/>
              <a:t>Blueprints &gt; DC-A &gt; Staged &gt; DCI &gt; Over the Top or External Gateways</a:t>
            </a:r>
            <a:r>
              <a:rPr lang="en-US" sz="1000" dirty="0"/>
              <a:t>, click</a:t>
            </a:r>
            <a:r>
              <a:rPr lang="en-US" sz="1000" b="1" dirty="0"/>
              <a:t> “</a:t>
            </a:r>
            <a:r>
              <a:rPr lang="en-US" sz="1000" dirty="0"/>
              <a:t>Create Over the Top or External</a:t>
            </a:r>
            <a:r>
              <a:rPr lang="en-US" sz="1000" b="1" dirty="0"/>
              <a:t> </a:t>
            </a:r>
            <a:r>
              <a:rPr lang="en-US" sz="1000" dirty="0"/>
              <a:t>Gateway”</a:t>
            </a:r>
            <a:r>
              <a:rPr lang="en-US" sz="1000" b="1" dirty="0"/>
              <a:t> </a:t>
            </a:r>
            <a:r>
              <a:rPr lang="en-US" sz="1000" dirty="0"/>
              <a:t>button, then define the border leaf switches in </a:t>
            </a:r>
            <a:r>
              <a:rPr lang="en-US" sz="1000" b="1" dirty="0"/>
              <a:t>DC-B</a:t>
            </a:r>
            <a:r>
              <a:rPr lang="en-US" sz="1000" dirty="0"/>
              <a:t> as the remote EVPN gateways using the following table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Commit the Blueprint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A0832259-58A7-1341-4816-577D6C2F5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195198"/>
              </p:ext>
            </p:extLst>
          </p:nvPr>
        </p:nvGraphicFramePr>
        <p:xfrm>
          <a:off x="179203" y="2645137"/>
          <a:ext cx="379046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864">
                  <a:extLst>
                    <a:ext uri="{9D8B030D-6E8A-4147-A177-3AD203B41FA5}">
                      <a16:colId xmlns:a16="http://schemas.microsoft.com/office/drawing/2014/main" val="2546224658"/>
                    </a:ext>
                  </a:extLst>
                </a:gridCol>
                <a:gridCol w="854302">
                  <a:extLst>
                    <a:ext uri="{9D8B030D-6E8A-4147-A177-3AD203B41FA5}">
                      <a16:colId xmlns:a16="http://schemas.microsoft.com/office/drawing/2014/main" val="1907954002"/>
                    </a:ext>
                  </a:extLst>
                </a:gridCol>
                <a:gridCol w="972590">
                  <a:extLst>
                    <a:ext uri="{9D8B030D-6E8A-4147-A177-3AD203B41FA5}">
                      <a16:colId xmlns:a16="http://schemas.microsoft.com/office/drawing/2014/main" val="3483886457"/>
                    </a:ext>
                  </a:extLst>
                </a:gridCol>
                <a:gridCol w="1332710">
                  <a:extLst>
                    <a:ext uri="{9D8B030D-6E8A-4147-A177-3AD203B41FA5}">
                      <a16:colId xmlns:a16="http://schemas.microsoft.com/office/drawing/2014/main" val="29278979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b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IP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ASN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Local Gateway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26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rgbClr val="0070C0"/>
                          </a:solidFill>
                        </a:rPr>
                        <a:t>B-border1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700" b="0" u="none" kern="1200" dirty="0">
                          <a:solidFill>
                            <a:srgbClr val="0070C0"/>
                          </a:solidFill>
                        </a:rPr>
                        <a:t>192.168.2.2</a:t>
                      </a:r>
                      <a:endParaRPr lang="en-US" sz="700" b="0" i="0" u="none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700" b="0" u="none" kern="1200" dirty="0">
                          <a:solidFill>
                            <a:srgbClr val="0070C0"/>
                          </a:solidFill>
                        </a:rPr>
                        <a:t>65202</a:t>
                      </a:r>
                      <a:endParaRPr lang="en-US" sz="700" b="0" i="0" u="none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border_rack_dc-a-001_leaf1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093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 b="0">
                          <a:solidFill>
                            <a:srgbClr val="0070C0"/>
                          </a:solidFill>
                        </a:rPr>
                        <a:t>B-border2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b="0" u="none" dirty="0">
                          <a:solidFill>
                            <a:srgbClr val="0070C0"/>
                          </a:solidFill>
                        </a:rPr>
                        <a:t>192.168.2.3</a:t>
                      </a:r>
                      <a:endParaRPr lang="en-US" sz="700" b="0" i="0" u="non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700" b="0" u="none" kern="1200" dirty="0">
                          <a:solidFill>
                            <a:srgbClr val="0070C0"/>
                          </a:solidFill>
                        </a:rPr>
                        <a:t>65203</a:t>
                      </a:r>
                      <a:endParaRPr lang="en-US" sz="700" b="0" i="0" u="none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border_rack_dc-a-001_leaf2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261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61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22D69-91EE-4129-AC00-53D38324D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5118" y="473558"/>
            <a:ext cx="3802040" cy="502212"/>
          </a:xfrm>
        </p:spPr>
        <p:txBody>
          <a:bodyPr/>
          <a:lstStyle/>
          <a:p>
            <a:r>
              <a:rPr lang="en-US" sz="2400" cap="none"/>
              <a:t>Day-1 Service Provisioning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7F910-B5B3-9449-A844-00D003497BC2}"/>
              </a:ext>
            </a:extLst>
          </p:cNvPr>
          <p:cNvSpPr txBox="1"/>
          <p:nvPr/>
        </p:nvSpPr>
        <p:spPr>
          <a:xfrm>
            <a:off x="3100077" y="1202834"/>
            <a:ext cx="3070071" cy="2271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Create Routing Zones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Create Virtual Networks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Assign Virtual Network to Switchports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Add Testing Hosts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Data Center Interconnect (OTT)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DCI Addendum – Direct Peering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Core Connectivity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Internet Connectivity</a:t>
            </a:r>
          </a:p>
        </p:txBody>
      </p:sp>
    </p:spTree>
    <p:extLst>
      <p:ext uri="{BB962C8B-B14F-4D97-AF65-F5344CB8AC3E}">
        <p14:creationId xmlns:p14="http://schemas.microsoft.com/office/powerpoint/2010/main" val="74990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Data Center Interconnect #2 – Overlay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F5D25F-8834-C81D-A832-FC7B8C285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752" y="1342102"/>
            <a:ext cx="4969410" cy="308758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A33341-5758-9516-B225-DE82176A8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DC-B &gt; Active &gt; Physical &gt; Nodes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and note the Loopback IP’s and ASN’s for the border leaf switches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DCI &gt; Over the Top or External Gateways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click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 “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Create Over the Top or External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Gateway”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button, then define the border leaf switches in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DC-B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as the remote EVPN gateways using the following table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Commit the Blueprint</a:t>
            </a: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A66B3948-1954-4283-85AC-063BC89010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042229"/>
              </p:ext>
            </p:extLst>
          </p:nvPr>
        </p:nvGraphicFramePr>
        <p:xfrm>
          <a:off x="179203" y="2645138"/>
          <a:ext cx="3790466" cy="609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30864">
                  <a:extLst>
                    <a:ext uri="{9D8B030D-6E8A-4147-A177-3AD203B41FA5}">
                      <a16:colId xmlns:a16="http://schemas.microsoft.com/office/drawing/2014/main" val="2546224658"/>
                    </a:ext>
                  </a:extLst>
                </a:gridCol>
                <a:gridCol w="854302">
                  <a:extLst>
                    <a:ext uri="{9D8B030D-6E8A-4147-A177-3AD203B41FA5}">
                      <a16:colId xmlns:a16="http://schemas.microsoft.com/office/drawing/2014/main" val="1907954002"/>
                    </a:ext>
                  </a:extLst>
                </a:gridCol>
                <a:gridCol w="972590">
                  <a:extLst>
                    <a:ext uri="{9D8B030D-6E8A-4147-A177-3AD203B41FA5}">
                      <a16:colId xmlns:a16="http://schemas.microsoft.com/office/drawing/2014/main" val="3483886457"/>
                    </a:ext>
                  </a:extLst>
                </a:gridCol>
                <a:gridCol w="1332710">
                  <a:extLst>
                    <a:ext uri="{9D8B030D-6E8A-4147-A177-3AD203B41FA5}">
                      <a16:colId xmlns:a16="http://schemas.microsoft.com/office/drawing/2014/main" val="29278979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b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IP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ASN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Local Gateway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26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B-border1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700" b="0" u="non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192.168.2.2</a:t>
                      </a:r>
                      <a:endParaRPr lang="en-US" sz="700" b="0" i="0" u="none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700" b="0" u="non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65202</a:t>
                      </a:r>
                      <a:endParaRPr lang="en-US" sz="700" b="0" i="0" u="none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border_rack_dc-a-001_leaf1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093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 b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B-border2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b="0" u="none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192.168.2.3</a:t>
                      </a:r>
                      <a:endParaRPr lang="en-US" sz="700" b="0" i="0" u="none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700" b="0" u="non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65203</a:t>
                      </a:r>
                      <a:endParaRPr lang="en-US" sz="700" b="0" i="0" u="none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border_rack_dc-a-001_leaf2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261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515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Data Center Interconnect #2 – Overlay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BD5C1F1E-29AA-CB48-8105-2B673A413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Go to </a:t>
            </a:r>
            <a:r>
              <a:rPr lang="en-US" sz="1000" b="1" dirty="0"/>
              <a:t>Blueprints &gt; DC-B &gt; Staged &gt; DCI &gt; Settings</a:t>
            </a:r>
            <a:r>
              <a:rPr lang="en-US" sz="1000" dirty="0"/>
              <a:t>, click “Modify Settings”</a:t>
            </a:r>
            <a:r>
              <a:rPr lang="en-US" sz="1000" b="1" dirty="0"/>
              <a:t> </a:t>
            </a:r>
            <a:r>
              <a:rPr lang="en-US" sz="1000" dirty="0"/>
              <a:t>button, and change the </a:t>
            </a:r>
            <a:r>
              <a:rPr lang="en-US" sz="1000" b="1" dirty="0"/>
              <a:t>ESI MAC </a:t>
            </a:r>
            <a:r>
              <a:rPr lang="en-US" sz="1000" b="1" dirty="0" err="1"/>
              <a:t>msb</a:t>
            </a:r>
            <a:r>
              <a:rPr lang="en-US" sz="1000" dirty="0"/>
              <a:t> value from 2 to </a:t>
            </a:r>
            <a:r>
              <a:rPr lang="en-US" sz="1000" dirty="0">
                <a:solidFill>
                  <a:srgbClr val="0070C0"/>
                </a:solidFill>
              </a:rPr>
              <a:t>4</a:t>
            </a: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DC-B &gt; Staged &gt; DCI &gt; Over the Top or External Gateways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create EVPN BGP sessions between the local border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leafs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the border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leafs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in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DC-A</a:t>
            </a:r>
            <a:endParaRPr lang="en-US" sz="1000" b="1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Commit the Blueprint</a:t>
            </a:r>
          </a:p>
        </p:txBody>
      </p:sp>
      <p:graphicFrame>
        <p:nvGraphicFramePr>
          <p:cNvPr id="45" name="Table 10">
            <a:extLst>
              <a:ext uri="{FF2B5EF4-FFF2-40B4-BE49-F238E27FC236}">
                <a16:creationId xmlns:a16="http://schemas.microsoft.com/office/drawing/2014/main" id="{E3BF4A94-95D5-7142-BE96-84F29D217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472458"/>
              </p:ext>
            </p:extLst>
          </p:nvPr>
        </p:nvGraphicFramePr>
        <p:xfrm>
          <a:off x="224769" y="2357898"/>
          <a:ext cx="3698093" cy="609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5490">
                  <a:extLst>
                    <a:ext uri="{9D8B030D-6E8A-4147-A177-3AD203B41FA5}">
                      <a16:colId xmlns:a16="http://schemas.microsoft.com/office/drawing/2014/main" val="2546224658"/>
                    </a:ext>
                  </a:extLst>
                </a:gridCol>
                <a:gridCol w="833483">
                  <a:extLst>
                    <a:ext uri="{9D8B030D-6E8A-4147-A177-3AD203B41FA5}">
                      <a16:colId xmlns:a16="http://schemas.microsoft.com/office/drawing/2014/main" val="1907954002"/>
                    </a:ext>
                  </a:extLst>
                </a:gridCol>
                <a:gridCol w="948887">
                  <a:extLst>
                    <a:ext uri="{9D8B030D-6E8A-4147-A177-3AD203B41FA5}">
                      <a16:colId xmlns:a16="http://schemas.microsoft.com/office/drawing/2014/main" val="3483886457"/>
                    </a:ext>
                  </a:extLst>
                </a:gridCol>
                <a:gridCol w="1300233">
                  <a:extLst>
                    <a:ext uri="{9D8B030D-6E8A-4147-A177-3AD203B41FA5}">
                      <a16:colId xmlns:a16="http://schemas.microsoft.com/office/drawing/2014/main" val="29278979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b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IP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ASN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Local Gateway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26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 b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A-border1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u="non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192.168.1.2</a:t>
                      </a:r>
                      <a:endParaRPr lang="en-US" sz="700" i="0" u="none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u="none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65102</a:t>
                      </a:r>
                      <a:endParaRPr lang="en-US" sz="700" i="0" u="none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border_rack_dc-b-001_leaf1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093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A-border2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u="none" kern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192.168.1.3</a:t>
                      </a:r>
                      <a:endParaRPr lang="en-US" sz="700" i="0" u="none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u="none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65103</a:t>
                      </a:r>
                      <a:endParaRPr lang="en-US" sz="700" i="0" u="none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border_rack_dc-b-001_leaf2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26145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8C902A0-6E0C-CB58-B3DA-5975C47C4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895" y="1090706"/>
            <a:ext cx="4869093" cy="1859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73F775-72A2-8CC8-EE54-465FAEF13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626" y="2949938"/>
            <a:ext cx="3200400" cy="161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686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Data Center Interconnect #2 – Overlay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BD5C1F1E-29AA-CB48-8105-2B673A413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97578"/>
            <a:ext cx="3539767" cy="350472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Blueprints &gt; DC-B &gt; Staged &gt; DCI &gt; Settings, click “Modify Settings” button, and change the ESI MAC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msb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value from 2 to 4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Go to </a:t>
            </a:r>
            <a:r>
              <a:rPr lang="en-US" sz="1000" b="1" dirty="0"/>
              <a:t>Blueprints &gt; DC-B &gt; Staged &gt; DCI &gt; Over the Top or External Gateways </a:t>
            </a:r>
            <a:r>
              <a:rPr lang="en-US" sz="1000" dirty="0"/>
              <a:t>and create EVPN BGP sessions between the local border </a:t>
            </a:r>
            <a:r>
              <a:rPr lang="en-US" sz="1000" dirty="0" err="1"/>
              <a:t>leafs</a:t>
            </a:r>
            <a:r>
              <a:rPr lang="en-US" sz="1000" dirty="0"/>
              <a:t> and the border </a:t>
            </a:r>
            <a:r>
              <a:rPr lang="en-US" sz="1000" dirty="0" err="1"/>
              <a:t>leafs</a:t>
            </a:r>
            <a:r>
              <a:rPr lang="en-US" sz="1000" dirty="0"/>
              <a:t> in </a:t>
            </a:r>
            <a:r>
              <a:rPr lang="en-US" sz="1000" b="1" dirty="0"/>
              <a:t>DC-A</a:t>
            </a:r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lang="en-US" sz="1000" dirty="0"/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lang="en-US" sz="1000" dirty="0"/>
          </a:p>
          <a:p>
            <a:pPr marL="171450" indent="-17145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Commit the Blueprint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2B3F9B-7843-1554-7556-BF1F32BC8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980" y="1535264"/>
            <a:ext cx="4697926" cy="2924376"/>
          </a:xfrm>
          <a:prstGeom prst="rect">
            <a:avLst/>
          </a:prstGeom>
        </p:spPr>
      </p:pic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93465272-8F73-7B00-8523-FB1FFCE3D2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232248"/>
              </p:ext>
            </p:extLst>
          </p:nvPr>
        </p:nvGraphicFramePr>
        <p:xfrm>
          <a:off x="224769" y="2340338"/>
          <a:ext cx="3698093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490">
                  <a:extLst>
                    <a:ext uri="{9D8B030D-6E8A-4147-A177-3AD203B41FA5}">
                      <a16:colId xmlns:a16="http://schemas.microsoft.com/office/drawing/2014/main" val="2546224658"/>
                    </a:ext>
                  </a:extLst>
                </a:gridCol>
                <a:gridCol w="833483">
                  <a:extLst>
                    <a:ext uri="{9D8B030D-6E8A-4147-A177-3AD203B41FA5}">
                      <a16:colId xmlns:a16="http://schemas.microsoft.com/office/drawing/2014/main" val="1907954002"/>
                    </a:ext>
                  </a:extLst>
                </a:gridCol>
                <a:gridCol w="948887">
                  <a:extLst>
                    <a:ext uri="{9D8B030D-6E8A-4147-A177-3AD203B41FA5}">
                      <a16:colId xmlns:a16="http://schemas.microsoft.com/office/drawing/2014/main" val="3483886457"/>
                    </a:ext>
                  </a:extLst>
                </a:gridCol>
                <a:gridCol w="1300233">
                  <a:extLst>
                    <a:ext uri="{9D8B030D-6E8A-4147-A177-3AD203B41FA5}">
                      <a16:colId xmlns:a16="http://schemas.microsoft.com/office/drawing/2014/main" val="29278979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800" b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IP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 dirty="0"/>
                        <a:t>ASN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b="0"/>
                        <a:t>Local Gateway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326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 b="0">
                          <a:solidFill>
                            <a:srgbClr val="0070C0"/>
                          </a:solidFill>
                        </a:rPr>
                        <a:t>A-border1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u="none" kern="1200" dirty="0">
                          <a:solidFill>
                            <a:srgbClr val="0070C0"/>
                          </a:solidFill>
                        </a:rPr>
                        <a:t>192.168.1.2</a:t>
                      </a:r>
                      <a:endParaRPr lang="en-US" sz="700" i="0" u="none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u="none" dirty="0">
                          <a:solidFill>
                            <a:srgbClr val="0070C0"/>
                          </a:solidFill>
                        </a:rPr>
                        <a:t>65102</a:t>
                      </a:r>
                      <a:endParaRPr lang="en-US" sz="700" i="0" u="non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border_rack_dc-b-001_leaf1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0932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700">
                          <a:solidFill>
                            <a:srgbClr val="0070C0"/>
                          </a:solidFill>
                        </a:rPr>
                        <a:t>A-border2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u="none" kern="1200" dirty="0">
                          <a:solidFill>
                            <a:srgbClr val="0070C0"/>
                          </a:solidFill>
                        </a:rPr>
                        <a:t>192.168.1.3</a:t>
                      </a:r>
                      <a:endParaRPr lang="en-US" sz="700" i="0" u="none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u="none" dirty="0">
                          <a:solidFill>
                            <a:srgbClr val="0070C0"/>
                          </a:solidFill>
                        </a:rPr>
                        <a:t>65103</a:t>
                      </a:r>
                      <a:endParaRPr lang="en-US" sz="700" i="0" u="non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tx1"/>
                          </a:solidFill>
                        </a:rPr>
                        <a:t>border_rack_dc-b-001_leaf2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261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324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73D9F6-1EC1-0C4B-BE54-89566BA4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33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C21E7-1FD2-8346-AC1B-C0EF24970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129192"/>
            <a:ext cx="6338957" cy="103061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/>
              <a:t>Congratulations! You have built a simple, single-tenant, multi-fabric </a:t>
            </a:r>
            <a:r>
              <a:rPr lang="en-US" sz="1200" dirty="0" err="1"/>
              <a:t>Apstra</a:t>
            </a:r>
            <a:r>
              <a:rPr lang="en-US" sz="1200" dirty="0"/>
              <a:t> lab! The intent of your operational fabrics are shown below.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200" dirty="0"/>
              <a:t>The following sections focus on enhancements to your lab such as direct DCI peering between spines, WAN/Core connectivity, and some business value demonstrations focused on common operational scenarios.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D6BACB-2FF7-0440-91FC-83A7921C711F}"/>
              </a:ext>
            </a:extLst>
          </p:cNvPr>
          <p:cNvSpPr txBox="1">
            <a:spLocks/>
          </p:cNvSpPr>
          <p:nvPr/>
        </p:nvSpPr>
        <p:spPr>
          <a:xfrm>
            <a:off x="295599" y="536264"/>
            <a:ext cx="6338957" cy="4289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accent1"/>
                </a:solidFill>
                <a:latin typeface="+mn-lt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r>
              <a:rPr lang="en-US" sz="2400" cap="none" dirty="0"/>
              <a:t>Initial Setup Complete!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A7216B3-093F-FCBF-F535-65CD1BFD4E68}"/>
              </a:ext>
            </a:extLst>
          </p:cNvPr>
          <p:cNvSpPr/>
          <p:nvPr/>
        </p:nvSpPr>
        <p:spPr>
          <a:xfrm>
            <a:off x="168834" y="2195570"/>
            <a:ext cx="3704807" cy="2815946"/>
          </a:xfrm>
          <a:prstGeom prst="roundRect">
            <a:avLst>
              <a:gd name="adj" fmla="val 5912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3088DD-3757-6DC4-4F51-65841B5C6C53}"/>
              </a:ext>
            </a:extLst>
          </p:cNvPr>
          <p:cNvSpPr txBox="1"/>
          <p:nvPr/>
        </p:nvSpPr>
        <p:spPr>
          <a:xfrm>
            <a:off x="230432" y="2231996"/>
            <a:ext cx="11432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DC-A Blueprint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4AD76A-DCC6-C7A5-AB8A-F3A3135B86EE}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1743403" y="2905862"/>
            <a:ext cx="0" cy="55296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CF8112-988C-543A-CBE5-F905012912A4}"/>
              </a:ext>
            </a:extLst>
          </p:cNvPr>
          <p:cNvCxnSpPr>
            <a:cxnSpLocks/>
          </p:cNvCxnSpPr>
          <p:nvPr/>
        </p:nvCxnSpPr>
        <p:spPr>
          <a:xfrm>
            <a:off x="592281" y="3460989"/>
            <a:ext cx="29329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3D6F203-EA96-25EB-A439-16A5E07425B5}"/>
              </a:ext>
            </a:extLst>
          </p:cNvPr>
          <p:cNvCxnSpPr>
            <a:cxnSpLocks/>
            <a:stCxn id="59" idx="5"/>
          </p:cNvCxnSpPr>
          <p:nvPr/>
        </p:nvCxnSpPr>
        <p:spPr>
          <a:xfrm>
            <a:off x="2443680" y="2905862"/>
            <a:ext cx="0" cy="80426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4DC0B34-C1E7-CE6C-9E57-575C771DEB36}"/>
              </a:ext>
            </a:extLst>
          </p:cNvPr>
          <p:cNvCxnSpPr>
            <a:cxnSpLocks/>
          </p:cNvCxnSpPr>
          <p:nvPr/>
        </p:nvCxnSpPr>
        <p:spPr>
          <a:xfrm>
            <a:off x="1373694" y="3720405"/>
            <a:ext cx="24195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2B6EF1C-0261-D744-35F3-D1DDB6D23D3E}"/>
              </a:ext>
            </a:extLst>
          </p:cNvPr>
          <p:cNvSpPr txBox="1"/>
          <p:nvPr/>
        </p:nvSpPr>
        <p:spPr>
          <a:xfrm>
            <a:off x="5176893" y="3209710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rgbClr val="C00000"/>
                </a:solidFill>
              </a:rPr>
              <a:t>vn101</a:t>
            </a:r>
            <a:br>
              <a:rPr lang="en-US" sz="600" dirty="0">
                <a:solidFill>
                  <a:srgbClr val="C00000"/>
                </a:solidFill>
              </a:rPr>
            </a:br>
            <a:r>
              <a:rPr lang="en-US" sz="600" dirty="0">
                <a:solidFill>
                  <a:srgbClr val="C00000"/>
                </a:solidFill>
              </a:rPr>
              <a:t>(192.168.101.0/24)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39E202B-395B-3281-FA3D-B4861FE129AB}"/>
              </a:ext>
            </a:extLst>
          </p:cNvPr>
          <p:cNvSpPr txBox="1"/>
          <p:nvPr/>
        </p:nvSpPr>
        <p:spPr>
          <a:xfrm>
            <a:off x="1274573" y="3460989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rgbClr val="0070C0"/>
                </a:solidFill>
              </a:rPr>
              <a:t>vn102</a:t>
            </a:r>
            <a:br>
              <a:rPr lang="en-US" sz="600" dirty="0">
                <a:solidFill>
                  <a:srgbClr val="0070C0"/>
                </a:solidFill>
              </a:rPr>
            </a:br>
            <a:r>
              <a:rPr lang="en-US" sz="600" dirty="0">
                <a:solidFill>
                  <a:srgbClr val="0070C0"/>
                </a:solidFill>
              </a:rPr>
              <a:t>(192.168.102.0/24)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1C0034-D9C0-50AF-EA74-0525A4D8F5D2}"/>
              </a:ext>
            </a:extLst>
          </p:cNvPr>
          <p:cNvSpPr/>
          <p:nvPr/>
        </p:nvSpPr>
        <p:spPr>
          <a:xfrm>
            <a:off x="2931772" y="4013312"/>
            <a:ext cx="644376" cy="2332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A-bms-3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137908C-E281-F7AA-6979-EA3385BC8CFB}"/>
              </a:ext>
            </a:extLst>
          </p:cNvPr>
          <p:cNvCxnSpPr>
            <a:stCxn id="30" idx="0"/>
          </p:cNvCxnSpPr>
          <p:nvPr/>
        </p:nvCxnSpPr>
        <p:spPr>
          <a:xfrm flipV="1">
            <a:off x="3253960" y="3460989"/>
            <a:ext cx="0" cy="552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0AFD98-616B-D264-16B7-48DB6B46FBB6}"/>
              </a:ext>
            </a:extLst>
          </p:cNvPr>
          <p:cNvCxnSpPr>
            <a:cxnSpLocks/>
          </p:cNvCxnSpPr>
          <p:nvPr/>
        </p:nvCxnSpPr>
        <p:spPr>
          <a:xfrm flipV="1">
            <a:off x="2189815" y="3730686"/>
            <a:ext cx="0" cy="29290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67F1154-D94A-E2EC-1526-2BC199823730}"/>
              </a:ext>
            </a:extLst>
          </p:cNvPr>
          <p:cNvSpPr txBox="1"/>
          <p:nvPr/>
        </p:nvSpPr>
        <p:spPr>
          <a:xfrm>
            <a:off x="2718814" y="3734344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To A-leaf1</a:t>
            </a:r>
          </a:p>
          <a:p>
            <a:pPr algn="ctr"/>
            <a:r>
              <a:rPr lang="en-US" sz="700" dirty="0">
                <a:solidFill>
                  <a:srgbClr val="C00000"/>
                </a:solidFill>
              </a:rPr>
              <a:t>ge-0/0/9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77CABB-6065-28E1-15C4-AE400EB3A87D}"/>
              </a:ext>
            </a:extLst>
          </p:cNvPr>
          <p:cNvSpPr txBox="1"/>
          <p:nvPr/>
        </p:nvSpPr>
        <p:spPr>
          <a:xfrm>
            <a:off x="2198105" y="3734344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0070C0"/>
                </a:solidFill>
              </a:rPr>
              <a:t>To A-leaf2</a:t>
            </a:r>
          </a:p>
          <a:p>
            <a:pPr algn="ctr"/>
            <a:r>
              <a:rPr lang="en-US" sz="700" dirty="0">
                <a:solidFill>
                  <a:srgbClr val="0070C0"/>
                </a:solidFill>
              </a:rPr>
              <a:t>ge-0/0/8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9AC1DBB-0B2D-C847-85B1-4853AD966447}"/>
              </a:ext>
            </a:extLst>
          </p:cNvPr>
          <p:cNvCxnSpPr/>
          <p:nvPr/>
        </p:nvCxnSpPr>
        <p:spPr>
          <a:xfrm flipV="1">
            <a:off x="795770" y="3460989"/>
            <a:ext cx="0" cy="552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7B44864-D87F-4E3E-02C0-40BF7C9B982B}"/>
              </a:ext>
            </a:extLst>
          </p:cNvPr>
          <p:cNvCxnSpPr/>
          <p:nvPr/>
        </p:nvCxnSpPr>
        <p:spPr>
          <a:xfrm flipV="1">
            <a:off x="894891" y="3476006"/>
            <a:ext cx="0" cy="552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BC1590E-E561-9431-477D-83C4032423E4}"/>
              </a:ext>
            </a:extLst>
          </p:cNvPr>
          <p:cNvSpPr txBox="1"/>
          <p:nvPr/>
        </p:nvSpPr>
        <p:spPr>
          <a:xfrm>
            <a:off x="195234" y="3734344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To A-leaf1</a:t>
            </a:r>
          </a:p>
          <a:p>
            <a:pPr algn="ctr"/>
            <a:r>
              <a:rPr lang="en-US" sz="700" dirty="0">
                <a:solidFill>
                  <a:srgbClr val="C00000"/>
                </a:solidFill>
              </a:rPr>
              <a:t>ge-0/0/7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3E18245-C5B0-E5E3-33D4-E6A833BB1783}"/>
              </a:ext>
            </a:extLst>
          </p:cNvPr>
          <p:cNvSpPr txBox="1"/>
          <p:nvPr/>
        </p:nvSpPr>
        <p:spPr>
          <a:xfrm>
            <a:off x="876210" y="3734344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To A-leaf2</a:t>
            </a:r>
          </a:p>
          <a:p>
            <a:pPr algn="ctr"/>
            <a:r>
              <a:rPr lang="en-US" sz="700" dirty="0">
                <a:solidFill>
                  <a:srgbClr val="C00000"/>
                </a:solidFill>
              </a:rPr>
              <a:t>ge-0/0/7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634D419-F3C7-6F8F-FB31-09C186D2040F}"/>
              </a:ext>
            </a:extLst>
          </p:cNvPr>
          <p:cNvSpPr/>
          <p:nvPr/>
        </p:nvSpPr>
        <p:spPr>
          <a:xfrm>
            <a:off x="727392" y="3862732"/>
            <a:ext cx="237623" cy="857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67210E-36DC-4B63-B615-492317C785C1}"/>
              </a:ext>
            </a:extLst>
          </p:cNvPr>
          <p:cNvSpPr txBox="1"/>
          <p:nvPr/>
        </p:nvSpPr>
        <p:spPr>
          <a:xfrm>
            <a:off x="1484912" y="3740135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0070C0"/>
                </a:solidFill>
              </a:rPr>
              <a:t>To A-leaf1</a:t>
            </a:r>
          </a:p>
          <a:p>
            <a:pPr algn="ctr"/>
            <a:r>
              <a:rPr lang="en-US" sz="700" dirty="0">
                <a:solidFill>
                  <a:srgbClr val="0070C0"/>
                </a:solidFill>
              </a:rPr>
              <a:t>ge-0/0/8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71FABB2-CF20-9F2B-80F6-D9C8AC73CB08}"/>
              </a:ext>
            </a:extLst>
          </p:cNvPr>
          <p:cNvCxnSpPr>
            <a:cxnSpLocks/>
          </p:cNvCxnSpPr>
          <p:nvPr/>
        </p:nvCxnSpPr>
        <p:spPr>
          <a:xfrm flipV="1">
            <a:off x="2112095" y="3720404"/>
            <a:ext cx="0" cy="29290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E25068D4-0FBB-907C-742E-79515C026BCB}"/>
              </a:ext>
            </a:extLst>
          </p:cNvPr>
          <p:cNvSpPr/>
          <p:nvPr/>
        </p:nvSpPr>
        <p:spPr>
          <a:xfrm>
            <a:off x="2026414" y="3848762"/>
            <a:ext cx="237623" cy="8571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CD257EC-6BFC-EFE6-D05F-5126E288C808}"/>
              </a:ext>
            </a:extLst>
          </p:cNvPr>
          <p:cNvSpPr txBox="1"/>
          <p:nvPr/>
        </p:nvSpPr>
        <p:spPr>
          <a:xfrm>
            <a:off x="693635" y="3279669"/>
            <a:ext cx="3289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ae1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DBF351-C26B-3A8E-4C94-658056D65F41}"/>
              </a:ext>
            </a:extLst>
          </p:cNvPr>
          <p:cNvSpPr txBox="1"/>
          <p:nvPr/>
        </p:nvSpPr>
        <p:spPr>
          <a:xfrm>
            <a:off x="2000371" y="3548679"/>
            <a:ext cx="3289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0070C0"/>
                </a:solidFill>
              </a:rPr>
              <a:t>ae2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B491ABE-7AF8-A3D1-8C37-5FBEC048EA6C}"/>
              </a:ext>
            </a:extLst>
          </p:cNvPr>
          <p:cNvSpPr/>
          <p:nvPr/>
        </p:nvSpPr>
        <p:spPr>
          <a:xfrm>
            <a:off x="516541" y="4003750"/>
            <a:ext cx="644376" cy="2816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A-bms-1_bridge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E9CCFC-9F19-1D2B-E64C-DFB0FCFED20C}"/>
              </a:ext>
            </a:extLst>
          </p:cNvPr>
          <p:cNvSpPr/>
          <p:nvPr/>
        </p:nvSpPr>
        <p:spPr>
          <a:xfrm>
            <a:off x="1867627" y="4003750"/>
            <a:ext cx="644376" cy="27533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A-bms-2_bridge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83C9CC1-5204-22F5-4AFC-559267C59631}"/>
              </a:ext>
            </a:extLst>
          </p:cNvPr>
          <p:cNvSpPr txBox="1"/>
          <p:nvPr/>
        </p:nvSpPr>
        <p:spPr>
          <a:xfrm>
            <a:off x="824244" y="4235171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vSRX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2E3576B-6362-33B4-EF40-8ACF85057449}"/>
              </a:ext>
            </a:extLst>
          </p:cNvPr>
          <p:cNvSpPr/>
          <p:nvPr/>
        </p:nvSpPr>
        <p:spPr>
          <a:xfrm>
            <a:off x="1598371" y="2275456"/>
            <a:ext cx="990341" cy="738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Tenant-1 Routing Zone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8082BDBB-4473-2266-C519-473CD0C0E4A1}"/>
              </a:ext>
            </a:extLst>
          </p:cNvPr>
          <p:cNvSpPr/>
          <p:nvPr/>
        </p:nvSpPr>
        <p:spPr>
          <a:xfrm>
            <a:off x="3992180" y="2211073"/>
            <a:ext cx="2745512" cy="2815946"/>
          </a:xfrm>
          <a:prstGeom prst="roundRect">
            <a:avLst>
              <a:gd name="adj" fmla="val 5912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80E79E3-7BEA-D6BD-0AFE-53F281D39AA0}"/>
              </a:ext>
            </a:extLst>
          </p:cNvPr>
          <p:cNvSpPr txBox="1"/>
          <p:nvPr/>
        </p:nvSpPr>
        <p:spPr>
          <a:xfrm>
            <a:off x="4053777" y="2247499"/>
            <a:ext cx="11384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DC-B Blueprint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A806D0A-AE57-F350-5F70-886299EDF1B2}"/>
              </a:ext>
            </a:extLst>
          </p:cNvPr>
          <p:cNvCxnSpPr>
            <a:cxnSpLocks/>
          </p:cNvCxnSpPr>
          <p:nvPr/>
        </p:nvCxnSpPr>
        <p:spPr>
          <a:xfrm>
            <a:off x="4175304" y="3456061"/>
            <a:ext cx="197171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7687C71-6735-80E9-8083-32B89269E758}"/>
              </a:ext>
            </a:extLst>
          </p:cNvPr>
          <p:cNvCxnSpPr>
            <a:cxnSpLocks/>
          </p:cNvCxnSpPr>
          <p:nvPr/>
        </p:nvCxnSpPr>
        <p:spPr>
          <a:xfrm>
            <a:off x="5246928" y="2568152"/>
            <a:ext cx="0" cy="88790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2AF8C9B-09FB-A905-9D3F-19B322CDEEB1}"/>
              </a:ext>
            </a:extLst>
          </p:cNvPr>
          <p:cNvCxnSpPr>
            <a:cxnSpLocks/>
          </p:cNvCxnSpPr>
          <p:nvPr/>
        </p:nvCxnSpPr>
        <p:spPr>
          <a:xfrm>
            <a:off x="5997659" y="2757649"/>
            <a:ext cx="0" cy="96100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6A8CFC2B-BB9C-BDD5-AD85-066826FEECCD}"/>
              </a:ext>
            </a:extLst>
          </p:cNvPr>
          <p:cNvSpPr/>
          <p:nvPr/>
        </p:nvSpPr>
        <p:spPr>
          <a:xfrm>
            <a:off x="5141322" y="2271069"/>
            <a:ext cx="990341" cy="738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Tenant-1 Routing Zone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21FB39B-85BA-C785-610B-D989E65C7DC4}"/>
              </a:ext>
            </a:extLst>
          </p:cNvPr>
          <p:cNvCxnSpPr>
            <a:cxnSpLocks/>
          </p:cNvCxnSpPr>
          <p:nvPr/>
        </p:nvCxnSpPr>
        <p:spPr>
          <a:xfrm>
            <a:off x="4510758" y="3737150"/>
            <a:ext cx="196038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73F376F-2E50-4378-BE62-911BC2F7785C}"/>
              </a:ext>
            </a:extLst>
          </p:cNvPr>
          <p:cNvCxnSpPr/>
          <p:nvPr/>
        </p:nvCxnSpPr>
        <p:spPr>
          <a:xfrm flipV="1">
            <a:off x="4612893" y="3460989"/>
            <a:ext cx="0" cy="552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5D70B03-1E9A-2356-5E8D-FBEB78006375}"/>
              </a:ext>
            </a:extLst>
          </p:cNvPr>
          <p:cNvCxnSpPr/>
          <p:nvPr/>
        </p:nvCxnSpPr>
        <p:spPr>
          <a:xfrm flipV="1">
            <a:off x="4712014" y="3476006"/>
            <a:ext cx="0" cy="552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CD712C47-01E0-4B79-0274-8412FDDEE6E9}"/>
              </a:ext>
            </a:extLst>
          </p:cNvPr>
          <p:cNvSpPr txBox="1"/>
          <p:nvPr/>
        </p:nvSpPr>
        <p:spPr>
          <a:xfrm>
            <a:off x="4012357" y="3734344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To B-leaf1</a:t>
            </a:r>
          </a:p>
          <a:p>
            <a:pPr algn="ctr"/>
            <a:r>
              <a:rPr lang="en-US" sz="700" dirty="0">
                <a:solidFill>
                  <a:srgbClr val="C00000"/>
                </a:solidFill>
              </a:rPr>
              <a:t>ge-0/0/7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F57BD35-CB2E-73C7-0769-024471EF3D27}"/>
              </a:ext>
            </a:extLst>
          </p:cNvPr>
          <p:cNvSpPr txBox="1"/>
          <p:nvPr/>
        </p:nvSpPr>
        <p:spPr>
          <a:xfrm>
            <a:off x="4693333" y="3734344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To B-leaf2</a:t>
            </a:r>
          </a:p>
          <a:p>
            <a:pPr algn="ctr"/>
            <a:r>
              <a:rPr lang="en-US" sz="700" dirty="0">
                <a:solidFill>
                  <a:srgbClr val="C00000"/>
                </a:solidFill>
              </a:rPr>
              <a:t>ge-0/0/7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6F2EB74-CEC6-941A-19B7-C852C7056929}"/>
              </a:ext>
            </a:extLst>
          </p:cNvPr>
          <p:cNvSpPr/>
          <p:nvPr/>
        </p:nvSpPr>
        <p:spPr>
          <a:xfrm>
            <a:off x="4544515" y="3862732"/>
            <a:ext cx="237623" cy="857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299D898-71AD-EF66-54E9-C7A033987C5B}"/>
              </a:ext>
            </a:extLst>
          </p:cNvPr>
          <p:cNvSpPr txBox="1"/>
          <p:nvPr/>
        </p:nvSpPr>
        <p:spPr>
          <a:xfrm>
            <a:off x="4510758" y="3279669"/>
            <a:ext cx="3289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ae1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5CF97DE-AAA8-2569-A2FF-8DAAA259EB73}"/>
              </a:ext>
            </a:extLst>
          </p:cNvPr>
          <p:cNvSpPr/>
          <p:nvPr/>
        </p:nvSpPr>
        <p:spPr>
          <a:xfrm>
            <a:off x="4333664" y="4003750"/>
            <a:ext cx="644376" cy="2816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B-bms-1_bridge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508ED00-EA1D-1DF1-004B-59486869ACC1}"/>
              </a:ext>
            </a:extLst>
          </p:cNvPr>
          <p:cNvSpPr txBox="1"/>
          <p:nvPr/>
        </p:nvSpPr>
        <p:spPr>
          <a:xfrm>
            <a:off x="4641367" y="4235171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vSRX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0357DC6-4579-44D2-958F-8BCDCCA33A80}"/>
              </a:ext>
            </a:extLst>
          </p:cNvPr>
          <p:cNvCxnSpPr>
            <a:cxnSpLocks/>
          </p:cNvCxnSpPr>
          <p:nvPr/>
        </p:nvCxnSpPr>
        <p:spPr>
          <a:xfrm flipV="1">
            <a:off x="6057409" y="3748734"/>
            <a:ext cx="0" cy="248888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872B71E-8DE2-F5CB-B8AA-8B9ABB7F277A}"/>
              </a:ext>
            </a:extLst>
          </p:cNvPr>
          <p:cNvCxnSpPr>
            <a:cxnSpLocks/>
          </p:cNvCxnSpPr>
          <p:nvPr/>
        </p:nvCxnSpPr>
        <p:spPr>
          <a:xfrm flipV="1">
            <a:off x="6156530" y="3748734"/>
            <a:ext cx="0" cy="263905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BE96EEB-CBE4-C805-25C7-B191E4C8F6BB}"/>
              </a:ext>
            </a:extLst>
          </p:cNvPr>
          <p:cNvSpPr txBox="1"/>
          <p:nvPr/>
        </p:nvSpPr>
        <p:spPr>
          <a:xfrm>
            <a:off x="5456873" y="3718654"/>
            <a:ext cx="599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030A0"/>
                </a:solidFill>
              </a:rPr>
              <a:t>To B-leaf1</a:t>
            </a:r>
          </a:p>
          <a:p>
            <a:pPr algn="ctr"/>
            <a:r>
              <a:rPr lang="en-US" sz="700" dirty="0">
                <a:solidFill>
                  <a:srgbClr val="7030A0"/>
                </a:solidFill>
              </a:rPr>
              <a:t>ge-0/0/8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66FDA22-35C2-749B-86DA-0FDDF6C84CB8}"/>
              </a:ext>
            </a:extLst>
          </p:cNvPr>
          <p:cNvSpPr txBox="1"/>
          <p:nvPr/>
        </p:nvSpPr>
        <p:spPr>
          <a:xfrm>
            <a:off x="6130759" y="3718654"/>
            <a:ext cx="606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7030A0"/>
                </a:solidFill>
              </a:rPr>
              <a:t>To B-leaf2</a:t>
            </a:r>
          </a:p>
          <a:p>
            <a:pPr algn="ctr"/>
            <a:r>
              <a:rPr lang="en-US" sz="700" dirty="0">
                <a:solidFill>
                  <a:srgbClr val="7030A0"/>
                </a:solidFill>
              </a:rPr>
              <a:t>ge-0/0/8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F30AD84-7869-1E3A-8699-6CC837933B5D}"/>
              </a:ext>
            </a:extLst>
          </p:cNvPr>
          <p:cNvSpPr/>
          <p:nvPr/>
        </p:nvSpPr>
        <p:spPr>
          <a:xfrm>
            <a:off x="5989031" y="3847042"/>
            <a:ext cx="237623" cy="8571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3295934-969A-3047-33FE-65D5DF8937D4}"/>
              </a:ext>
            </a:extLst>
          </p:cNvPr>
          <p:cNvSpPr txBox="1"/>
          <p:nvPr/>
        </p:nvSpPr>
        <p:spPr>
          <a:xfrm>
            <a:off x="5955274" y="3564163"/>
            <a:ext cx="3289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030A0"/>
                </a:solidFill>
              </a:rPr>
              <a:t>ae2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C00E626-A865-65CF-CDE4-86621570170F}"/>
              </a:ext>
            </a:extLst>
          </p:cNvPr>
          <p:cNvSpPr/>
          <p:nvPr/>
        </p:nvSpPr>
        <p:spPr>
          <a:xfrm>
            <a:off x="5778180" y="3988060"/>
            <a:ext cx="644376" cy="28160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B-bms-2_bridge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348B6AA-6AAF-FB11-F442-E46E37E3B2DF}"/>
              </a:ext>
            </a:extLst>
          </p:cNvPr>
          <p:cNvSpPr txBox="1"/>
          <p:nvPr/>
        </p:nvSpPr>
        <p:spPr>
          <a:xfrm>
            <a:off x="6097437" y="4219481"/>
            <a:ext cx="4205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vSRX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7EFC6FB-5CD0-AEE8-E1EE-3A18F3D74530}"/>
              </a:ext>
            </a:extLst>
          </p:cNvPr>
          <p:cNvSpPr txBox="1"/>
          <p:nvPr/>
        </p:nvSpPr>
        <p:spPr>
          <a:xfrm>
            <a:off x="2671696" y="3207715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rgbClr val="C00000"/>
                </a:solidFill>
              </a:rPr>
              <a:t>vn101</a:t>
            </a:r>
            <a:br>
              <a:rPr lang="en-US" sz="600" dirty="0">
                <a:solidFill>
                  <a:srgbClr val="C00000"/>
                </a:solidFill>
              </a:rPr>
            </a:br>
            <a:r>
              <a:rPr lang="en-US" sz="600" dirty="0">
                <a:solidFill>
                  <a:srgbClr val="C00000"/>
                </a:solidFill>
              </a:rPr>
              <a:t>(192.168.101.0/24)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3F1E82C-4E5E-8317-0CF8-12563EBC75BF}"/>
              </a:ext>
            </a:extLst>
          </p:cNvPr>
          <p:cNvSpPr txBox="1"/>
          <p:nvPr/>
        </p:nvSpPr>
        <p:spPr>
          <a:xfrm>
            <a:off x="4864096" y="3480270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rgbClr val="7030A0"/>
                </a:solidFill>
              </a:rPr>
              <a:t>vn103</a:t>
            </a:r>
            <a:br>
              <a:rPr lang="en-US" sz="600" dirty="0">
                <a:solidFill>
                  <a:srgbClr val="7030A0"/>
                </a:solidFill>
              </a:rPr>
            </a:br>
            <a:r>
              <a:rPr lang="en-US" sz="600" dirty="0">
                <a:solidFill>
                  <a:srgbClr val="7030A0"/>
                </a:solidFill>
              </a:rPr>
              <a:t>(192.168.103.0/24)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6E0F404-8782-65DC-1DB2-80B2B485B151}"/>
              </a:ext>
            </a:extLst>
          </p:cNvPr>
          <p:cNvSpPr txBox="1"/>
          <p:nvPr/>
        </p:nvSpPr>
        <p:spPr>
          <a:xfrm>
            <a:off x="2187850" y="4231292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vSRX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0F20817-AD56-89E9-F5F6-3F93D5743821}"/>
              </a:ext>
            </a:extLst>
          </p:cNvPr>
          <p:cNvCxnSpPr/>
          <p:nvPr/>
        </p:nvCxnSpPr>
        <p:spPr>
          <a:xfrm>
            <a:off x="3166795" y="2737544"/>
            <a:ext cx="1509681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7C38E8C-85B6-9CFA-9521-DDC5AE39BC6F}"/>
              </a:ext>
            </a:extLst>
          </p:cNvPr>
          <p:cNvSpPr txBox="1"/>
          <p:nvPr/>
        </p:nvSpPr>
        <p:spPr>
          <a:xfrm>
            <a:off x="3420145" y="2447813"/>
            <a:ext cx="1008289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Stretch L2 OTT DCI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26CFEAF-7519-BA3E-2573-7979E620F825}"/>
              </a:ext>
            </a:extLst>
          </p:cNvPr>
          <p:cNvSpPr/>
          <p:nvPr/>
        </p:nvSpPr>
        <p:spPr>
          <a:xfrm>
            <a:off x="1867627" y="4651431"/>
            <a:ext cx="644376" cy="2332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A-bms-2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7C5E24-2A28-9E78-3A17-6323EA83D62C}"/>
              </a:ext>
            </a:extLst>
          </p:cNvPr>
          <p:cNvSpPr txBox="1"/>
          <p:nvPr/>
        </p:nvSpPr>
        <p:spPr>
          <a:xfrm>
            <a:off x="1793204" y="4851486"/>
            <a:ext cx="81144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>
                <a:solidFill>
                  <a:srgbClr val="0070C0"/>
                </a:solidFill>
              </a:rPr>
              <a:t>192.168.102.22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07AA167-FE6D-6EF2-1238-732007999641}"/>
              </a:ext>
            </a:extLst>
          </p:cNvPr>
          <p:cNvSpPr/>
          <p:nvPr/>
        </p:nvSpPr>
        <p:spPr>
          <a:xfrm>
            <a:off x="516542" y="4651431"/>
            <a:ext cx="644376" cy="2332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A-bms-1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8E8ED6-A9EB-6E4C-688B-7F16439C96A7}"/>
              </a:ext>
            </a:extLst>
          </p:cNvPr>
          <p:cNvSpPr txBox="1"/>
          <p:nvPr/>
        </p:nvSpPr>
        <p:spPr>
          <a:xfrm>
            <a:off x="433009" y="4851486"/>
            <a:ext cx="81144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192.168.101.11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ACB57B6-F011-7A8B-85EB-EE46E8FDC9F5}"/>
              </a:ext>
            </a:extLst>
          </p:cNvPr>
          <p:cNvSpPr txBox="1"/>
          <p:nvPr/>
        </p:nvSpPr>
        <p:spPr>
          <a:xfrm>
            <a:off x="2164333" y="4509536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uMate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474DF2-4A93-818B-FC0A-CA2F4B6EA533}"/>
              </a:ext>
            </a:extLst>
          </p:cNvPr>
          <p:cNvSpPr txBox="1"/>
          <p:nvPr/>
        </p:nvSpPr>
        <p:spPr>
          <a:xfrm>
            <a:off x="835798" y="4508397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uMate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6D3CABE-FF60-1437-846E-F93AC4936FCE}"/>
              </a:ext>
            </a:extLst>
          </p:cNvPr>
          <p:cNvSpPr/>
          <p:nvPr/>
        </p:nvSpPr>
        <p:spPr>
          <a:xfrm>
            <a:off x="4333665" y="4651431"/>
            <a:ext cx="644376" cy="2332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B-bms-1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B357159-5A35-866B-9F59-D56C822F0AE3}"/>
              </a:ext>
            </a:extLst>
          </p:cNvPr>
          <p:cNvSpPr txBox="1"/>
          <p:nvPr/>
        </p:nvSpPr>
        <p:spPr>
          <a:xfrm>
            <a:off x="4250132" y="4851486"/>
            <a:ext cx="81144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192.168.101.44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13B6274-7A48-E4A8-1651-23EC96A0EC73}"/>
              </a:ext>
            </a:extLst>
          </p:cNvPr>
          <p:cNvSpPr txBox="1"/>
          <p:nvPr/>
        </p:nvSpPr>
        <p:spPr>
          <a:xfrm>
            <a:off x="4652921" y="4508397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uMate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2A460AF-FFF8-7613-C3A2-C3F40345663B}"/>
              </a:ext>
            </a:extLst>
          </p:cNvPr>
          <p:cNvSpPr/>
          <p:nvPr/>
        </p:nvSpPr>
        <p:spPr>
          <a:xfrm>
            <a:off x="5778181" y="4635741"/>
            <a:ext cx="644376" cy="2332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B-bms-2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105E58E-5465-0B8C-F253-2DDB2E66D9F0}"/>
              </a:ext>
            </a:extLst>
          </p:cNvPr>
          <p:cNvSpPr txBox="1"/>
          <p:nvPr/>
        </p:nvSpPr>
        <p:spPr>
          <a:xfrm>
            <a:off x="5694648" y="4835796"/>
            <a:ext cx="81144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030A0"/>
                </a:solidFill>
              </a:rPr>
              <a:t>192.168.103.55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E7DC3BB-E4B6-273C-99ED-C1CC7EAC302A}"/>
              </a:ext>
            </a:extLst>
          </p:cNvPr>
          <p:cNvSpPr txBox="1"/>
          <p:nvPr/>
        </p:nvSpPr>
        <p:spPr>
          <a:xfrm>
            <a:off x="6097437" y="4492707"/>
            <a:ext cx="4321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uMate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D448A79-9D17-A2E7-9A8E-529163AE03C0}"/>
              </a:ext>
            </a:extLst>
          </p:cNvPr>
          <p:cNvCxnSpPr>
            <a:cxnSpLocks/>
            <a:stCxn id="54" idx="0"/>
            <a:endCxn id="50" idx="2"/>
          </p:cNvCxnSpPr>
          <p:nvPr/>
        </p:nvCxnSpPr>
        <p:spPr>
          <a:xfrm flipH="1" flipV="1">
            <a:off x="838729" y="4285353"/>
            <a:ext cx="1" cy="36607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6E723C3-3FB4-0047-87F8-BEE576A7D402}"/>
              </a:ext>
            </a:extLst>
          </p:cNvPr>
          <p:cNvCxnSpPr>
            <a:cxnSpLocks/>
            <a:stCxn id="67" idx="0"/>
            <a:endCxn id="75" idx="2"/>
          </p:cNvCxnSpPr>
          <p:nvPr/>
        </p:nvCxnSpPr>
        <p:spPr>
          <a:xfrm flipH="1" flipV="1">
            <a:off x="4655852" y="4285353"/>
            <a:ext cx="1" cy="36607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41128BC-FB20-5EAA-CF73-65454567A8CA}"/>
              </a:ext>
            </a:extLst>
          </p:cNvPr>
          <p:cNvCxnSpPr>
            <a:cxnSpLocks/>
            <a:stCxn id="51" idx="2"/>
            <a:endCxn id="52" idx="0"/>
          </p:cNvCxnSpPr>
          <p:nvPr/>
        </p:nvCxnSpPr>
        <p:spPr>
          <a:xfrm>
            <a:off x="2189815" y="4279081"/>
            <a:ext cx="0" cy="37235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FD42052-C1BB-4404-05D2-2AFD33A4AC1F}"/>
              </a:ext>
            </a:extLst>
          </p:cNvPr>
          <p:cNvCxnSpPr>
            <a:cxnSpLocks/>
            <a:stCxn id="87" idx="2"/>
            <a:endCxn id="78" idx="0"/>
          </p:cNvCxnSpPr>
          <p:nvPr/>
        </p:nvCxnSpPr>
        <p:spPr>
          <a:xfrm>
            <a:off x="6100368" y="4269663"/>
            <a:ext cx="1" cy="366078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605F0F61-910D-0E0B-5187-ABE1F429BA7E}"/>
              </a:ext>
            </a:extLst>
          </p:cNvPr>
          <p:cNvSpPr txBox="1"/>
          <p:nvPr/>
        </p:nvSpPr>
        <p:spPr>
          <a:xfrm>
            <a:off x="2848239" y="4217884"/>
            <a:ext cx="81144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C00000"/>
                </a:solidFill>
              </a:rPr>
              <a:t>192.168.101.33</a:t>
            </a:r>
          </a:p>
        </p:txBody>
      </p:sp>
    </p:spTree>
    <p:extLst>
      <p:ext uri="{BB962C8B-B14F-4D97-AF65-F5344CB8AC3E}">
        <p14:creationId xmlns:p14="http://schemas.microsoft.com/office/powerpoint/2010/main" val="117463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73D9F6-1EC1-0C4B-BE54-89566BA4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AEDA-F13C-43B4-B3A8-D3983B745648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C21E7-1FD2-8346-AC1B-C0EF24970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552" y="1129192"/>
            <a:ext cx="6338957" cy="393915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We will be provisioning an Over-The-Top (OTT) DCI for this lab.  The border </a:t>
            </a:r>
            <a:r>
              <a:rPr lang="en-US" sz="1200" dirty="0" err="1"/>
              <a:t>leafs</a:t>
            </a:r>
            <a:r>
              <a:rPr lang="en-US" sz="1200" dirty="0"/>
              <a:t> will peer with the external </a:t>
            </a:r>
            <a:r>
              <a:rPr lang="en-US" sz="1200" dirty="0" err="1"/>
              <a:t>vMX</a:t>
            </a:r>
            <a:r>
              <a:rPr lang="en-US" sz="1200" dirty="0"/>
              <a:t> routers to exchange fabric loopback reachability routes. Once the border </a:t>
            </a:r>
            <a:r>
              <a:rPr lang="en-US" sz="1200" dirty="0" err="1"/>
              <a:t>leafs</a:t>
            </a:r>
            <a:r>
              <a:rPr lang="en-US" sz="1200" dirty="0"/>
              <a:t> in each fabric have loopback reachability, we can peer them directly to exchange routes between DC fabrics.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200" dirty="0"/>
              <a:t>Below diagram illustrates the topology of the data center after this section.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D6BACB-2FF7-0440-91FC-83A7921C711F}"/>
              </a:ext>
            </a:extLst>
          </p:cNvPr>
          <p:cNvSpPr txBox="1">
            <a:spLocks/>
          </p:cNvSpPr>
          <p:nvPr/>
        </p:nvSpPr>
        <p:spPr>
          <a:xfrm>
            <a:off x="295599" y="536264"/>
            <a:ext cx="6338957" cy="42896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accent1"/>
                </a:solidFill>
                <a:latin typeface="+mn-lt"/>
                <a:ea typeface="Lato Light" panose="020F0302020204030203" pitchFamily="34" charset="0"/>
                <a:cs typeface="Lato Light" panose="020F0302020204030203" pitchFamily="34" charset="0"/>
              </a:defRPr>
            </a:lvl1pPr>
          </a:lstStyle>
          <a:p>
            <a:r>
              <a:rPr lang="en-US" sz="2400" cap="none"/>
              <a:t>Data Center Interconnect #1 – Underlay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EBD00C-9F77-614F-A388-FAB14E060C54}"/>
              </a:ext>
            </a:extLst>
          </p:cNvPr>
          <p:cNvSpPr/>
          <p:nvPr/>
        </p:nvSpPr>
        <p:spPr>
          <a:xfrm>
            <a:off x="1454968" y="4023709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A-spine1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B97C0E-9821-CA4A-8B62-841BDE47CC2A}"/>
              </a:ext>
            </a:extLst>
          </p:cNvPr>
          <p:cNvSpPr/>
          <p:nvPr/>
        </p:nvSpPr>
        <p:spPr>
          <a:xfrm>
            <a:off x="2422914" y="4023709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A-spine2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1760583-144B-2449-9EAD-A458D3A93414}"/>
              </a:ext>
            </a:extLst>
          </p:cNvPr>
          <p:cNvSpPr/>
          <p:nvPr/>
        </p:nvSpPr>
        <p:spPr>
          <a:xfrm>
            <a:off x="1454968" y="3437604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A-border1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A73B418-F6DC-2C40-9894-32991511DA0F}"/>
              </a:ext>
            </a:extLst>
          </p:cNvPr>
          <p:cNvSpPr/>
          <p:nvPr/>
        </p:nvSpPr>
        <p:spPr>
          <a:xfrm>
            <a:off x="2422914" y="3437604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A-border2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CC7DB5-D5A8-9F42-8FAA-DE01FB222F37}"/>
              </a:ext>
            </a:extLst>
          </p:cNvPr>
          <p:cNvSpPr/>
          <p:nvPr/>
        </p:nvSpPr>
        <p:spPr>
          <a:xfrm>
            <a:off x="1454968" y="4602511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A-leaf1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EF2773-F596-F148-B512-7869DCB7854A}"/>
              </a:ext>
            </a:extLst>
          </p:cNvPr>
          <p:cNvSpPr/>
          <p:nvPr/>
        </p:nvSpPr>
        <p:spPr>
          <a:xfrm>
            <a:off x="2422914" y="4602511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A-leaf2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925EDD-66AA-0246-952B-7F19CF30E2D2}"/>
              </a:ext>
            </a:extLst>
          </p:cNvPr>
          <p:cNvCxnSpPr>
            <a:cxnSpLocks/>
            <a:stCxn id="29" idx="2"/>
            <a:endCxn id="40" idx="0"/>
          </p:cNvCxnSpPr>
          <p:nvPr/>
        </p:nvCxnSpPr>
        <p:spPr>
          <a:xfrm>
            <a:off x="1827387" y="4309459"/>
            <a:ext cx="0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2862ED9-BEBC-9D44-BE52-7A70E495AC5A}"/>
              </a:ext>
            </a:extLst>
          </p:cNvPr>
          <p:cNvCxnSpPr>
            <a:cxnSpLocks/>
            <a:stCxn id="41" idx="0"/>
            <a:endCxn id="29" idx="2"/>
          </p:cNvCxnSpPr>
          <p:nvPr/>
        </p:nvCxnSpPr>
        <p:spPr>
          <a:xfrm flipH="1" flipV="1">
            <a:off x="1827387" y="4309459"/>
            <a:ext cx="967946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B134890-5134-2C41-BF6E-069B5369DCE9}"/>
              </a:ext>
            </a:extLst>
          </p:cNvPr>
          <p:cNvCxnSpPr>
            <a:cxnSpLocks/>
            <a:stCxn id="40" idx="0"/>
            <a:endCxn id="32" idx="2"/>
          </p:cNvCxnSpPr>
          <p:nvPr/>
        </p:nvCxnSpPr>
        <p:spPr>
          <a:xfrm flipV="1">
            <a:off x="1827387" y="4309459"/>
            <a:ext cx="967946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3EE9D7-4201-5147-90CE-0A1966C87FB1}"/>
              </a:ext>
            </a:extLst>
          </p:cNvPr>
          <p:cNvCxnSpPr>
            <a:cxnSpLocks/>
            <a:stCxn id="41" idx="0"/>
            <a:endCxn id="32" idx="2"/>
          </p:cNvCxnSpPr>
          <p:nvPr/>
        </p:nvCxnSpPr>
        <p:spPr>
          <a:xfrm flipV="1">
            <a:off x="2795333" y="4309459"/>
            <a:ext cx="0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6A8D152B-A1FF-0946-B540-49039DCA648D}"/>
              </a:ext>
            </a:extLst>
          </p:cNvPr>
          <p:cNvSpPr/>
          <p:nvPr/>
        </p:nvSpPr>
        <p:spPr>
          <a:xfrm>
            <a:off x="1938941" y="2631110"/>
            <a:ext cx="744837" cy="2857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ext-rtr1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0495CF-FA2B-4F4F-A266-1C8673B47F8D}"/>
              </a:ext>
            </a:extLst>
          </p:cNvPr>
          <p:cNvCxnSpPr>
            <a:cxnSpLocks/>
            <a:stCxn id="32" idx="0"/>
            <a:endCxn id="38" idx="2"/>
          </p:cNvCxnSpPr>
          <p:nvPr/>
        </p:nvCxnSpPr>
        <p:spPr>
          <a:xfrm flipH="1" flipV="1">
            <a:off x="1827387" y="3723354"/>
            <a:ext cx="967946" cy="300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2378084-21E5-054E-88D5-9FACD8D8138B}"/>
              </a:ext>
            </a:extLst>
          </p:cNvPr>
          <p:cNvCxnSpPr>
            <a:cxnSpLocks/>
            <a:stCxn id="29" idx="0"/>
            <a:endCxn id="39" idx="2"/>
          </p:cNvCxnSpPr>
          <p:nvPr/>
        </p:nvCxnSpPr>
        <p:spPr>
          <a:xfrm flipV="1">
            <a:off x="1827387" y="3723354"/>
            <a:ext cx="967946" cy="300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1CF7D86-4160-A04C-AED6-31EA9D950425}"/>
              </a:ext>
            </a:extLst>
          </p:cNvPr>
          <p:cNvCxnSpPr>
            <a:cxnSpLocks/>
            <a:stCxn id="32" idx="0"/>
            <a:endCxn id="39" idx="2"/>
          </p:cNvCxnSpPr>
          <p:nvPr/>
        </p:nvCxnSpPr>
        <p:spPr>
          <a:xfrm flipV="1">
            <a:off x="2795333" y="3723354"/>
            <a:ext cx="0" cy="300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912291D-D2C3-E741-AA90-9C3CF9FC464C}"/>
              </a:ext>
            </a:extLst>
          </p:cNvPr>
          <p:cNvCxnSpPr>
            <a:cxnSpLocks/>
            <a:stCxn id="29" idx="0"/>
            <a:endCxn id="38" idx="2"/>
          </p:cNvCxnSpPr>
          <p:nvPr/>
        </p:nvCxnSpPr>
        <p:spPr>
          <a:xfrm flipV="1">
            <a:off x="1827387" y="3723354"/>
            <a:ext cx="0" cy="300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5BC8717E-E988-E74A-AD42-2643B77CC5C5}"/>
              </a:ext>
            </a:extLst>
          </p:cNvPr>
          <p:cNvSpPr/>
          <p:nvPr/>
        </p:nvSpPr>
        <p:spPr>
          <a:xfrm>
            <a:off x="4102280" y="4023709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B-spine1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D5A9D17-9E2E-EE48-9BC0-45E808C48892}"/>
              </a:ext>
            </a:extLst>
          </p:cNvPr>
          <p:cNvSpPr/>
          <p:nvPr/>
        </p:nvSpPr>
        <p:spPr>
          <a:xfrm>
            <a:off x="5070226" y="4023709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B-spine2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7FC3EBC-F8A5-684C-AC9D-8659B76EFF62}"/>
              </a:ext>
            </a:extLst>
          </p:cNvPr>
          <p:cNvSpPr/>
          <p:nvPr/>
        </p:nvSpPr>
        <p:spPr>
          <a:xfrm>
            <a:off x="4102280" y="3437604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B-border1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ED3415C-0A14-AA49-ACD1-8C2D2A6276B4}"/>
              </a:ext>
            </a:extLst>
          </p:cNvPr>
          <p:cNvSpPr/>
          <p:nvPr/>
        </p:nvSpPr>
        <p:spPr>
          <a:xfrm>
            <a:off x="5070226" y="3437604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B-border2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EA038F6-D666-D944-A6DE-C24074AA17DF}"/>
              </a:ext>
            </a:extLst>
          </p:cNvPr>
          <p:cNvSpPr/>
          <p:nvPr/>
        </p:nvSpPr>
        <p:spPr>
          <a:xfrm>
            <a:off x="4102280" y="4602511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B-leaf1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6A2538C-341C-CC4E-A896-23AEA9584469}"/>
              </a:ext>
            </a:extLst>
          </p:cNvPr>
          <p:cNvSpPr/>
          <p:nvPr/>
        </p:nvSpPr>
        <p:spPr>
          <a:xfrm>
            <a:off x="5070226" y="4602511"/>
            <a:ext cx="7448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B-leaf2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433D211-4B63-C84E-8DC8-43CA9470D946}"/>
              </a:ext>
            </a:extLst>
          </p:cNvPr>
          <p:cNvCxnSpPr>
            <a:cxnSpLocks/>
            <a:stCxn id="57" idx="2"/>
            <a:endCxn id="61" idx="0"/>
          </p:cNvCxnSpPr>
          <p:nvPr/>
        </p:nvCxnSpPr>
        <p:spPr>
          <a:xfrm>
            <a:off x="4474699" y="4309459"/>
            <a:ext cx="0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D65FDF4-ACB2-4C4E-B177-4CEB8B07DA5A}"/>
              </a:ext>
            </a:extLst>
          </p:cNvPr>
          <p:cNvCxnSpPr>
            <a:cxnSpLocks/>
            <a:stCxn id="62" idx="0"/>
            <a:endCxn id="57" idx="2"/>
          </p:cNvCxnSpPr>
          <p:nvPr/>
        </p:nvCxnSpPr>
        <p:spPr>
          <a:xfrm flipH="1" flipV="1">
            <a:off x="4474699" y="4309459"/>
            <a:ext cx="967946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E9A1EE3-42EA-3946-A8FF-3ECD178F2808}"/>
              </a:ext>
            </a:extLst>
          </p:cNvPr>
          <p:cNvCxnSpPr>
            <a:cxnSpLocks/>
            <a:stCxn id="61" idx="0"/>
            <a:endCxn id="58" idx="2"/>
          </p:cNvCxnSpPr>
          <p:nvPr/>
        </p:nvCxnSpPr>
        <p:spPr>
          <a:xfrm flipV="1">
            <a:off x="4474699" y="4309459"/>
            <a:ext cx="967946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F150DC5-EBBB-474C-9C74-7A6A405B2BC6}"/>
              </a:ext>
            </a:extLst>
          </p:cNvPr>
          <p:cNvCxnSpPr>
            <a:cxnSpLocks/>
            <a:stCxn id="62" idx="0"/>
            <a:endCxn id="58" idx="2"/>
          </p:cNvCxnSpPr>
          <p:nvPr/>
        </p:nvCxnSpPr>
        <p:spPr>
          <a:xfrm flipV="1">
            <a:off x="5442645" y="4309459"/>
            <a:ext cx="0" cy="293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219A226-F8B6-F14E-BD51-FFC1D648CF5D}"/>
              </a:ext>
            </a:extLst>
          </p:cNvPr>
          <p:cNvCxnSpPr>
            <a:cxnSpLocks/>
            <a:stCxn id="58" idx="0"/>
            <a:endCxn id="59" idx="2"/>
          </p:cNvCxnSpPr>
          <p:nvPr/>
        </p:nvCxnSpPr>
        <p:spPr>
          <a:xfrm flipH="1" flipV="1">
            <a:off x="4474699" y="3723354"/>
            <a:ext cx="967946" cy="300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567453E-FEB4-9A4E-9F1C-7350C471B56B}"/>
              </a:ext>
            </a:extLst>
          </p:cNvPr>
          <p:cNvCxnSpPr>
            <a:cxnSpLocks/>
            <a:stCxn id="57" idx="0"/>
            <a:endCxn id="60" idx="2"/>
          </p:cNvCxnSpPr>
          <p:nvPr/>
        </p:nvCxnSpPr>
        <p:spPr>
          <a:xfrm flipV="1">
            <a:off x="4474699" y="3723354"/>
            <a:ext cx="967946" cy="300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A4B0764-324C-BD4B-886D-E1D86B14A311}"/>
              </a:ext>
            </a:extLst>
          </p:cNvPr>
          <p:cNvCxnSpPr>
            <a:cxnSpLocks/>
            <a:stCxn id="58" idx="0"/>
            <a:endCxn id="60" idx="2"/>
          </p:cNvCxnSpPr>
          <p:nvPr/>
        </p:nvCxnSpPr>
        <p:spPr>
          <a:xfrm flipV="1">
            <a:off x="5442645" y="3723354"/>
            <a:ext cx="0" cy="300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EAD5260-888E-8F43-814F-05EB66744A4C}"/>
              </a:ext>
            </a:extLst>
          </p:cNvPr>
          <p:cNvCxnSpPr>
            <a:cxnSpLocks/>
            <a:stCxn id="57" idx="0"/>
            <a:endCxn id="59" idx="2"/>
          </p:cNvCxnSpPr>
          <p:nvPr/>
        </p:nvCxnSpPr>
        <p:spPr>
          <a:xfrm flipV="1">
            <a:off x="4474699" y="3723354"/>
            <a:ext cx="0" cy="300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2054396A-34A1-1948-A4D7-B824076A21AF}"/>
              </a:ext>
            </a:extLst>
          </p:cNvPr>
          <p:cNvSpPr/>
          <p:nvPr/>
        </p:nvSpPr>
        <p:spPr>
          <a:xfrm>
            <a:off x="4586253" y="2627894"/>
            <a:ext cx="744837" cy="2857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ext-rtr2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2DCA069-B8F9-4F47-BCE7-0521D88E8C47}"/>
              </a:ext>
            </a:extLst>
          </p:cNvPr>
          <p:cNvCxnSpPr>
            <a:cxnSpLocks/>
            <a:stCxn id="50" idx="2"/>
            <a:endCxn id="38" idx="0"/>
          </p:cNvCxnSpPr>
          <p:nvPr/>
        </p:nvCxnSpPr>
        <p:spPr>
          <a:xfrm flipH="1">
            <a:off x="1827387" y="2916860"/>
            <a:ext cx="483973" cy="5207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2295EAC-3838-CE48-8750-8FF9087BD4D9}"/>
              </a:ext>
            </a:extLst>
          </p:cNvPr>
          <p:cNvCxnSpPr>
            <a:cxnSpLocks/>
            <a:stCxn id="59" idx="0"/>
            <a:endCxn id="71" idx="2"/>
          </p:cNvCxnSpPr>
          <p:nvPr/>
        </p:nvCxnSpPr>
        <p:spPr>
          <a:xfrm flipV="1">
            <a:off x="4474699" y="2913644"/>
            <a:ext cx="483973" cy="52396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AC6D623-12DC-DF41-8228-F75A3474577E}"/>
              </a:ext>
            </a:extLst>
          </p:cNvPr>
          <p:cNvCxnSpPr>
            <a:cxnSpLocks/>
            <a:stCxn id="50" idx="2"/>
            <a:endCxn id="39" idx="0"/>
          </p:cNvCxnSpPr>
          <p:nvPr/>
        </p:nvCxnSpPr>
        <p:spPr>
          <a:xfrm>
            <a:off x="2311360" y="2916860"/>
            <a:ext cx="483973" cy="5207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3F99E1D-CEF4-1D45-B6D3-B4F5606CEF52}"/>
              </a:ext>
            </a:extLst>
          </p:cNvPr>
          <p:cNvCxnSpPr>
            <a:cxnSpLocks/>
            <a:stCxn id="60" idx="0"/>
            <a:endCxn id="71" idx="2"/>
          </p:cNvCxnSpPr>
          <p:nvPr/>
        </p:nvCxnSpPr>
        <p:spPr>
          <a:xfrm flipH="1" flipV="1">
            <a:off x="4958672" y="2913644"/>
            <a:ext cx="483973" cy="52396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5CCED95-AF3C-7647-8609-414B29E50BCF}"/>
              </a:ext>
            </a:extLst>
          </p:cNvPr>
          <p:cNvCxnSpPr>
            <a:cxnSpLocks/>
            <a:stCxn id="71" idx="1"/>
            <a:endCxn id="50" idx="3"/>
          </p:cNvCxnSpPr>
          <p:nvPr/>
        </p:nvCxnSpPr>
        <p:spPr>
          <a:xfrm flipH="1">
            <a:off x="2683778" y="2770769"/>
            <a:ext cx="1902475" cy="32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9A84E78C-89C8-624C-B9A8-29CEA60328BF}"/>
              </a:ext>
            </a:extLst>
          </p:cNvPr>
          <p:cNvSpPr/>
          <p:nvPr/>
        </p:nvSpPr>
        <p:spPr>
          <a:xfrm>
            <a:off x="1827388" y="2310155"/>
            <a:ext cx="3615258" cy="668886"/>
          </a:xfrm>
          <a:prstGeom prst="roundRect">
            <a:avLst/>
          </a:prstGeom>
          <a:noFill/>
          <a:ln>
            <a:solidFill>
              <a:schemeClr val="tx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DD2C679-93A2-6645-ACE3-0BD5FA69C7D1}"/>
              </a:ext>
            </a:extLst>
          </p:cNvPr>
          <p:cNvSpPr txBox="1"/>
          <p:nvPr/>
        </p:nvSpPr>
        <p:spPr>
          <a:xfrm>
            <a:off x="1938941" y="2304264"/>
            <a:ext cx="34227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chemeClr val="tx1">
                    <a:lumMod val="60000"/>
                    <a:lumOff val="40000"/>
                  </a:schemeClr>
                </a:solidFill>
              </a:rPr>
              <a:t>Unmanaged by Apstra, created in blueprints as external generic systems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7219B1F-4FBF-E145-B08D-079E1BB85700}"/>
              </a:ext>
            </a:extLst>
          </p:cNvPr>
          <p:cNvSpPr txBox="1"/>
          <p:nvPr/>
        </p:nvSpPr>
        <p:spPr>
          <a:xfrm>
            <a:off x="2693544" y="2572463"/>
            <a:ext cx="191270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rgbClr val="FF0000"/>
                </a:solidFill>
              </a:rPr>
              <a:t>eBGP peer, preconfigured in the setup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6E502FD0-CBE2-4545-8FDA-EB72A676392A}"/>
              </a:ext>
            </a:extLst>
          </p:cNvPr>
          <p:cNvSpPr/>
          <p:nvPr/>
        </p:nvSpPr>
        <p:spPr>
          <a:xfrm>
            <a:off x="1385215" y="2887061"/>
            <a:ext cx="4521142" cy="581288"/>
          </a:xfrm>
          <a:prstGeom prst="round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7CBFF9-ADFD-AA49-96C7-F77B102AC934}"/>
              </a:ext>
            </a:extLst>
          </p:cNvPr>
          <p:cNvSpPr txBox="1"/>
          <p:nvPr/>
        </p:nvSpPr>
        <p:spPr>
          <a:xfrm>
            <a:off x="2766028" y="2984932"/>
            <a:ext cx="1737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>
                <a:solidFill>
                  <a:srgbClr val="0070C0"/>
                </a:solidFill>
              </a:rPr>
              <a:t>External links added in this section to exchange loopback address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2C62FC-A937-3445-BAF2-90442FAF8D32}"/>
              </a:ext>
            </a:extLst>
          </p:cNvPr>
          <p:cNvSpPr txBox="1"/>
          <p:nvPr/>
        </p:nvSpPr>
        <p:spPr>
          <a:xfrm>
            <a:off x="1385215" y="3264791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ge-0/0/3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5CC22A7-FB6A-C448-A301-6EDB211D879C}"/>
              </a:ext>
            </a:extLst>
          </p:cNvPr>
          <p:cNvSpPr txBox="1"/>
          <p:nvPr/>
        </p:nvSpPr>
        <p:spPr>
          <a:xfrm>
            <a:off x="2717255" y="3264791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ge-0/0/3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0CE213-F103-3247-8520-85B172E8A9BE}"/>
              </a:ext>
            </a:extLst>
          </p:cNvPr>
          <p:cNvSpPr txBox="1"/>
          <p:nvPr/>
        </p:nvSpPr>
        <p:spPr>
          <a:xfrm>
            <a:off x="4019094" y="3264791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ge-0/0/3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C6C9783-A6FA-1749-9757-9C26AC11D156}"/>
              </a:ext>
            </a:extLst>
          </p:cNvPr>
          <p:cNvSpPr txBox="1"/>
          <p:nvPr/>
        </p:nvSpPr>
        <p:spPr>
          <a:xfrm>
            <a:off x="5361015" y="3264791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ge-0/0/3</a:t>
            </a:r>
          </a:p>
        </p:txBody>
      </p:sp>
    </p:spTree>
    <p:extLst>
      <p:ext uri="{BB962C8B-B14F-4D97-AF65-F5344CB8AC3E}">
        <p14:creationId xmlns:p14="http://schemas.microsoft.com/office/powerpoint/2010/main" val="376308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Data Center Interconnect #1 – Underlay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33BB4C-8B0E-F074-385B-2ED819FDD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861" y="1269140"/>
            <a:ext cx="5043774" cy="313819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A717C5-961E-008F-E283-E34C5D462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38585"/>
            <a:ext cx="3539767" cy="376035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Go to </a:t>
            </a:r>
            <a:r>
              <a:rPr lang="en-US" sz="1000" b="1" dirty="0"/>
              <a:t>Blueprints &gt; DC-A &gt; Staged &gt; Physical &gt; Topology</a:t>
            </a:r>
            <a:r>
              <a:rPr lang="en-US" sz="1000" dirty="0"/>
              <a:t> and click “border_rack_dc_a_001_leaf1”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Click the checkbox for the border rack node and select  “Add internal/external generic system”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Create a new external generic system called ext-rtr1, select “None” for the device representation, and click “Next”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Select port 3 on each border leaf, click the port icon followed by the “Add Link” button for each, then click “Create”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Click the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ext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-router", open the properties page and edit its ASN, update it to 65001.  If you skip this step,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Apstra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will ask you to assign a ASN resource pool to external generic system at later stage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Policies &gt; Routing Policies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and click “Create Routing Policy”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Name: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ext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-router-policy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Import Policy: Extra Only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Extra Import Routes: </a:t>
            </a:r>
            <a:br>
              <a:rPr lang="en-US" sz="800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800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800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800" dirty="0">
                <a:solidFill>
                  <a:schemeClr val="bg1">
                    <a:lumMod val="75000"/>
                  </a:schemeClr>
                </a:solidFill>
              </a:rPr>
            </a:b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Export Policy: Loopbacks </a:t>
            </a:r>
            <a:r>
              <a:rPr lang="en-US" sz="800" i="1" dirty="0">
                <a:solidFill>
                  <a:schemeClr val="bg1">
                    <a:lumMod val="75000"/>
                  </a:schemeClr>
                </a:solidFill>
              </a:rPr>
              <a:t>only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ECA83CB-93FB-C11E-1ECE-18754DB85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883541"/>
              </p:ext>
            </p:extLst>
          </p:nvPr>
        </p:nvGraphicFramePr>
        <p:xfrm>
          <a:off x="735415" y="4111745"/>
          <a:ext cx="1705896" cy="457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320062236"/>
                    </a:ext>
                  </a:extLst>
                </a:gridCol>
                <a:gridCol w="383458">
                  <a:extLst>
                    <a:ext uri="{9D8B030D-6E8A-4147-A177-3AD203B41FA5}">
                      <a16:colId xmlns:a16="http://schemas.microsoft.com/office/drawing/2014/main" val="3761767344"/>
                    </a:ext>
                  </a:extLst>
                </a:gridCol>
                <a:gridCol w="393290">
                  <a:extLst>
                    <a:ext uri="{9D8B030D-6E8A-4147-A177-3AD203B41FA5}">
                      <a16:colId xmlns:a16="http://schemas.microsoft.com/office/drawing/2014/main" val="1091749202"/>
                    </a:ext>
                  </a:extLst>
                </a:gridCol>
                <a:gridCol w="344128">
                  <a:extLst>
                    <a:ext uri="{9D8B030D-6E8A-4147-A177-3AD203B41FA5}">
                      <a16:colId xmlns:a16="http://schemas.microsoft.com/office/drawing/2014/main" val="334155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00" dirty="0"/>
                        <a:t>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GE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LE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178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192.168.1.0/24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92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0.0.0.0/0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Permit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217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07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Data Center Interconnect #1 – Underlay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020FD6-C17A-C70E-43F1-751B60E18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861" y="1362032"/>
            <a:ext cx="5104240" cy="317581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595A5E4-197D-9549-91B9-F98C19C92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38585"/>
            <a:ext cx="3539767" cy="376035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Physical &gt; Topology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click “border_rack_dc_a_001_leaf1”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Click the checkbox for the border rack node and select  “Add internal/external generic system”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Create a new external generic system called ext-rtr1, select “None” for the device representation, and click “Next”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Select port 3 on each border leaf, click the port icon followed by the “Add Link” button for each, then click “Create”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Click the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ext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-router", open the properties page and edit its ASN, update it to 65001.  If you skip this step,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Apstra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will ask you to assign a ASN resource pool to external generic system at later stage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Policies &gt; Routing Policies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and click “Create Routing Policy”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Name: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ext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-router-policy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Import Policy: Extra Only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Extra Import Routes: </a:t>
            </a:r>
            <a:br>
              <a:rPr lang="en-US" sz="800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800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800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800" dirty="0">
                <a:solidFill>
                  <a:schemeClr val="bg1">
                    <a:lumMod val="75000"/>
                  </a:schemeClr>
                </a:solidFill>
              </a:rPr>
            </a:b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Export Policy: Loopbacks </a:t>
            </a:r>
            <a:r>
              <a:rPr lang="en-US" sz="800" i="1" dirty="0">
                <a:solidFill>
                  <a:schemeClr val="bg1">
                    <a:lumMod val="75000"/>
                  </a:schemeClr>
                </a:solidFill>
              </a:rPr>
              <a:t>only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9EDE06C-D51F-E03E-DE1D-94D4F8AA0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375202"/>
              </p:ext>
            </p:extLst>
          </p:nvPr>
        </p:nvGraphicFramePr>
        <p:xfrm>
          <a:off x="735415" y="4111745"/>
          <a:ext cx="1705896" cy="457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320062236"/>
                    </a:ext>
                  </a:extLst>
                </a:gridCol>
                <a:gridCol w="383458">
                  <a:extLst>
                    <a:ext uri="{9D8B030D-6E8A-4147-A177-3AD203B41FA5}">
                      <a16:colId xmlns:a16="http://schemas.microsoft.com/office/drawing/2014/main" val="3761767344"/>
                    </a:ext>
                  </a:extLst>
                </a:gridCol>
                <a:gridCol w="393290">
                  <a:extLst>
                    <a:ext uri="{9D8B030D-6E8A-4147-A177-3AD203B41FA5}">
                      <a16:colId xmlns:a16="http://schemas.microsoft.com/office/drawing/2014/main" val="1091749202"/>
                    </a:ext>
                  </a:extLst>
                </a:gridCol>
                <a:gridCol w="344128">
                  <a:extLst>
                    <a:ext uri="{9D8B030D-6E8A-4147-A177-3AD203B41FA5}">
                      <a16:colId xmlns:a16="http://schemas.microsoft.com/office/drawing/2014/main" val="334155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00" dirty="0"/>
                        <a:t>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GE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LE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178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192.168.1.0/24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92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0.0.0.0/0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Permit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217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0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/>
              <a:t>Data Center Interconnect #1 – Underlay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E6144-CFE3-AE72-C6F1-720160AFB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985" y="1656735"/>
            <a:ext cx="5059355" cy="228961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B4490A3-2F61-19BD-3D11-403E93A7F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38585"/>
            <a:ext cx="3539767" cy="376035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Physical &gt; Topology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click “border_rack_dc_a_001_leaf1”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Click the checkbox for the border rack node and select  “Add internal/external generic system”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Create a new external generic system called </a:t>
            </a:r>
            <a:r>
              <a:rPr lang="en-US" sz="1000" dirty="0">
                <a:solidFill>
                  <a:srgbClr val="0070C0"/>
                </a:solidFill>
              </a:rPr>
              <a:t>ext-rtr1</a:t>
            </a:r>
            <a:r>
              <a:rPr lang="en-US" sz="1000" dirty="0"/>
              <a:t>, select “None” for the device representation, and click “Next”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Select port 3 on each border leaf, click the port icon followed by the “Add Link” button for each, then click “Create”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Click the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ext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-router", open the properties page and edit its ASN, update it to 65001.  If you skip this step,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Apstra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will ask you to assign a ASN resource pool to external generic system at later stage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Policies &gt; Routing Policies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and click “Create Routing Policy”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Name: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ext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-router-policy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Import Policy: Extra Only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Extra Import Routes: </a:t>
            </a:r>
            <a:br>
              <a:rPr lang="en-US" sz="800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800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800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800" dirty="0">
                <a:solidFill>
                  <a:schemeClr val="bg1">
                    <a:lumMod val="75000"/>
                  </a:schemeClr>
                </a:solidFill>
              </a:rPr>
            </a:b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Export Policy: Loopbacks </a:t>
            </a:r>
            <a:r>
              <a:rPr lang="en-US" sz="800" i="1" dirty="0">
                <a:solidFill>
                  <a:schemeClr val="bg1">
                    <a:lumMod val="75000"/>
                  </a:schemeClr>
                </a:solidFill>
              </a:rPr>
              <a:t>only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27F7D3F-0D13-C32F-E816-935CAF85D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375202"/>
              </p:ext>
            </p:extLst>
          </p:nvPr>
        </p:nvGraphicFramePr>
        <p:xfrm>
          <a:off x="735415" y="4111745"/>
          <a:ext cx="1705896" cy="457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320062236"/>
                    </a:ext>
                  </a:extLst>
                </a:gridCol>
                <a:gridCol w="383458">
                  <a:extLst>
                    <a:ext uri="{9D8B030D-6E8A-4147-A177-3AD203B41FA5}">
                      <a16:colId xmlns:a16="http://schemas.microsoft.com/office/drawing/2014/main" val="3761767344"/>
                    </a:ext>
                  </a:extLst>
                </a:gridCol>
                <a:gridCol w="393290">
                  <a:extLst>
                    <a:ext uri="{9D8B030D-6E8A-4147-A177-3AD203B41FA5}">
                      <a16:colId xmlns:a16="http://schemas.microsoft.com/office/drawing/2014/main" val="1091749202"/>
                    </a:ext>
                  </a:extLst>
                </a:gridCol>
                <a:gridCol w="344128">
                  <a:extLst>
                    <a:ext uri="{9D8B030D-6E8A-4147-A177-3AD203B41FA5}">
                      <a16:colId xmlns:a16="http://schemas.microsoft.com/office/drawing/2014/main" val="334155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00" dirty="0"/>
                        <a:t>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GE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LE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178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192.168.1.0/24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92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0.0.0.0/0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Permit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217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69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Data Center Interconnect #1 – Underlay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5BFA079-4DAC-446B-B3B9-D05F3E1B5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38585"/>
            <a:ext cx="3539767" cy="376035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Physical &gt; Topology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click “border_rack_dc_a_001_leaf1”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Click the checkbox for the border rack node and select  “Add internal/external generic system”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Create a new external generic system called ext-rtr1, select “None” for the device representation, and click “Next”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Select port 3 on each border leaf, click the port icon followed by the “Add Link” button for each, then click “Create”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Click the "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ext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-router", open the properties page and edit its ASN, update it to 65001.  If you skip this step,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Apstra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will ask you to assign a ASN resource pool to external generic system at later stage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Policies &gt; Routing Policies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and click “Create Routing Policy”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Name: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ext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-router-policy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Import Policy: Extra Only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Extra Import Routes: </a:t>
            </a:r>
            <a:br>
              <a:rPr lang="en-US" sz="800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800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800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800" dirty="0">
                <a:solidFill>
                  <a:schemeClr val="bg1">
                    <a:lumMod val="75000"/>
                  </a:schemeClr>
                </a:solidFill>
              </a:rPr>
            </a:b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Export Policy: Loopbacks </a:t>
            </a:r>
            <a:r>
              <a:rPr lang="en-US" sz="800" i="1" dirty="0">
                <a:solidFill>
                  <a:schemeClr val="bg1">
                    <a:lumMod val="75000"/>
                  </a:schemeClr>
                </a:solidFill>
              </a:rPr>
              <a:t>only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7E563A4-F348-EF84-D1FA-2BB324078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375202"/>
              </p:ext>
            </p:extLst>
          </p:nvPr>
        </p:nvGraphicFramePr>
        <p:xfrm>
          <a:off x="735415" y="4111745"/>
          <a:ext cx="1705896" cy="457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320062236"/>
                    </a:ext>
                  </a:extLst>
                </a:gridCol>
                <a:gridCol w="383458">
                  <a:extLst>
                    <a:ext uri="{9D8B030D-6E8A-4147-A177-3AD203B41FA5}">
                      <a16:colId xmlns:a16="http://schemas.microsoft.com/office/drawing/2014/main" val="3761767344"/>
                    </a:ext>
                  </a:extLst>
                </a:gridCol>
                <a:gridCol w="393290">
                  <a:extLst>
                    <a:ext uri="{9D8B030D-6E8A-4147-A177-3AD203B41FA5}">
                      <a16:colId xmlns:a16="http://schemas.microsoft.com/office/drawing/2014/main" val="1091749202"/>
                    </a:ext>
                  </a:extLst>
                </a:gridCol>
                <a:gridCol w="344128">
                  <a:extLst>
                    <a:ext uri="{9D8B030D-6E8A-4147-A177-3AD203B41FA5}">
                      <a16:colId xmlns:a16="http://schemas.microsoft.com/office/drawing/2014/main" val="334155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00" dirty="0"/>
                        <a:t>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GE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LE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178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192.168.1.0/24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92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0.0.0.0/0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Permit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217117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A4365C99-3EE4-F16A-D6E7-00984E01E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449" y="1699320"/>
            <a:ext cx="5117912" cy="17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73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76B9-B3DE-432F-9712-08930E0E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Data Center Interconnect #1 – Underlay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79E3B-A8D3-B082-8C08-FC135816C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395" y="278101"/>
            <a:ext cx="3027379" cy="1838954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FDE3CA-A89F-9D94-F5B2-F139E7B84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590" y="2034862"/>
            <a:ext cx="4520184" cy="2813217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E52D8A2-954B-39CF-4614-ED0433EF8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94" y="1138585"/>
            <a:ext cx="3539767" cy="3760351"/>
          </a:xfrm>
        </p:spPr>
        <p:txBody>
          <a:bodyPr/>
          <a:lstStyle/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Physical &gt; Topology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and click “border_rack_dc_a_001_leaf1”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Click the checkbox for the border rack node and select  “Add internal/external generic system”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Create a new external generic system called ext-rtr1, select “None” for the device representation, and click “Next”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Select port 3 on each border leaf, click the port icon followed by the “Add Link” button for each, then click “Create”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/>
              <a:t>Click the "</a:t>
            </a:r>
            <a:r>
              <a:rPr lang="en-US" sz="1000" dirty="0" err="1"/>
              <a:t>ext</a:t>
            </a:r>
            <a:r>
              <a:rPr lang="en-US" sz="1000" dirty="0"/>
              <a:t>-router", open the properties page and edit its ASN, update it to </a:t>
            </a:r>
            <a:r>
              <a:rPr lang="en-US" sz="1000" dirty="0">
                <a:solidFill>
                  <a:srgbClr val="0070C0"/>
                </a:solidFill>
              </a:rPr>
              <a:t>65001</a:t>
            </a:r>
            <a:r>
              <a:rPr lang="en-US" sz="1000" dirty="0"/>
              <a:t>.  If you skip this step, </a:t>
            </a:r>
            <a:r>
              <a:rPr lang="en-US" sz="1000" dirty="0" err="1"/>
              <a:t>Apstra</a:t>
            </a:r>
            <a:r>
              <a:rPr lang="en-US" sz="1000" dirty="0"/>
              <a:t> will ask you to assign a ASN resource pool to external generic system at later stage</a:t>
            </a:r>
          </a:p>
          <a:p>
            <a:pPr marL="171450" indent="-17145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Go to </a:t>
            </a:r>
            <a:r>
              <a:rPr lang="en-US" sz="1000" b="1" dirty="0">
                <a:solidFill>
                  <a:schemeClr val="bg1">
                    <a:lumMod val="75000"/>
                  </a:schemeClr>
                </a:solidFill>
              </a:rPr>
              <a:t>Blueprints &gt; DC-A &gt; Staged &gt; Policies &gt; Routing Policies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, and click “Create Routing Policy”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Name: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ext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-router-policy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Import Policy: Extra Only</a:t>
            </a: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Extra Import Routes: </a:t>
            </a:r>
            <a:br>
              <a:rPr lang="en-US" sz="800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800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800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US" sz="800" dirty="0">
                <a:solidFill>
                  <a:schemeClr val="bg1">
                    <a:lumMod val="75000"/>
                  </a:schemeClr>
                </a:solidFill>
              </a:rPr>
            </a:b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  <a:p>
            <a:pPr marL="515938" lvl="1">
              <a:lnSpc>
                <a:spcPct val="100000"/>
              </a:lnSpc>
              <a:spcBef>
                <a:spcPts val="300"/>
              </a:spcBef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Export Policy: Loopbacks </a:t>
            </a:r>
            <a:r>
              <a:rPr lang="en-US" sz="800" i="1" dirty="0">
                <a:solidFill>
                  <a:schemeClr val="bg1">
                    <a:lumMod val="75000"/>
                  </a:schemeClr>
                </a:solidFill>
              </a:rPr>
              <a:t>only</a:t>
            </a:r>
            <a:endParaRPr 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19F2E53-AFEF-BA20-FE9A-FBFF5CE22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375202"/>
              </p:ext>
            </p:extLst>
          </p:nvPr>
        </p:nvGraphicFramePr>
        <p:xfrm>
          <a:off x="735415" y="4111745"/>
          <a:ext cx="1705896" cy="457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320062236"/>
                    </a:ext>
                  </a:extLst>
                </a:gridCol>
                <a:gridCol w="383458">
                  <a:extLst>
                    <a:ext uri="{9D8B030D-6E8A-4147-A177-3AD203B41FA5}">
                      <a16:colId xmlns:a16="http://schemas.microsoft.com/office/drawing/2014/main" val="3761767344"/>
                    </a:ext>
                  </a:extLst>
                </a:gridCol>
                <a:gridCol w="393290">
                  <a:extLst>
                    <a:ext uri="{9D8B030D-6E8A-4147-A177-3AD203B41FA5}">
                      <a16:colId xmlns:a16="http://schemas.microsoft.com/office/drawing/2014/main" val="1091749202"/>
                    </a:ext>
                  </a:extLst>
                </a:gridCol>
                <a:gridCol w="344128">
                  <a:extLst>
                    <a:ext uri="{9D8B030D-6E8A-4147-A177-3AD203B41FA5}">
                      <a16:colId xmlns:a16="http://schemas.microsoft.com/office/drawing/2014/main" val="334155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00" dirty="0"/>
                        <a:t>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GE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LE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178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192.168.1.0/24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Deny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92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0.0.0.0/0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Permit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217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956957"/>
      </p:ext>
    </p:extLst>
  </p:cSld>
  <p:clrMapOvr>
    <a:masterClrMapping/>
  </p:clrMapOvr>
</p:sld>
</file>

<file path=ppt/theme/theme1.xml><?xml version="1.0" encoding="utf-8"?>
<a:theme xmlns:a="http://schemas.openxmlformats.org/drawingml/2006/main" name="Juniper Gray - 2018">
  <a:themeElements>
    <a:clrScheme name="1 juniper">
      <a:dk1>
        <a:srgbClr val="3C3C3C"/>
      </a:dk1>
      <a:lt1>
        <a:srgbClr val="FFFFFF"/>
      </a:lt1>
      <a:dk2>
        <a:srgbClr val="B6B8B9"/>
      </a:dk2>
      <a:lt2>
        <a:srgbClr val="F2F2F2"/>
      </a:lt2>
      <a:accent1>
        <a:srgbClr val="8FAD15"/>
      </a:accent1>
      <a:accent2>
        <a:srgbClr val="CFDD45"/>
      </a:accent2>
      <a:accent3>
        <a:srgbClr val="0097A5"/>
      </a:accent3>
      <a:accent4>
        <a:srgbClr val="05C2C7"/>
      </a:accent4>
      <a:accent5>
        <a:srgbClr val="B6B8B9"/>
      </a:accent5>
      <a:accent6>
        <a:srgbClr val="898D90"/>
      </a:accent6>
      <a:hlink>
        <a:srgbClr val="6E9934"/>
      </a:hlink>
      <a:folHlink>
        <a:srgbClr val="6E9934"/>
      </a:folHlink>
    </a:clrScheme>
    <a:fontScheme name="Juniper 2018">
      <a:majorFont>
        <a:latin typeface="Lato Ligh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N_Base_ppt" id="{662B4E1B-C415-4374-B52F-D8BDD0A2E2D3}" vid="{C74B997E-E0B8-4459-93AD-F7A1574490DF}"/>
    </a:ext>
  </a:extLst>
</a:theme>
</file>

<file path=ppt/theme/theme2.xml><?xml version="1.0" encoding="utf-8"?>
<a:theme xmlns:a="http://schemas.openxmlformats.org/drawingml/2006/main" name="1_Juniper Gray - 2018">
  <a:themeElements>
    <a:clrScheme name="1 juniper">
      <a:dk1>
        <a:srgbClr val="3C3C3C"/>
      </a:dk1>
      <a:lt1>
        <a:srgbClr val="FFFFFF"/>
      </a:lt1>
      <a:dk2>
        <a:srgbClr val="B6B8B9"/>
      </a:dk2>
      <a:lt2>
        <a:srgbClr val="F2F2F2"/>
      </a:lt2>
      <a:accent1>
        <a:srgbClr val="8FAD15"/>
      </a:accent1>
      <a:accent2>
        <a:srgbClr val="CFDD45"/>
      </a:accent2>
      <a:accent3>
        <a:srgbClr val="0097A5"/>
      </a:accent3>
      <a:accent4>
        <a:srgbClr val="05C2C7"/>
      </a:accent4>
      <a:accent5>
        <a:srgbClr val="B6B8B9"/>
      </a:accent5>
      <a:accent6>
        <a:srgbClr val="898D90"/>
      </a:accent6>
      <a:hlink>
        <a:srgbClr val="6E9934"/>
      </a:hlink>
      <a:folHlink>
        <a:srgbClr val="6E9934"/>
      </a:folHlink>
    </a:clrScheme>
    <a:fontScheme name="Juniper 2018">
      <a:majorFont>
        <a:latin typeface="Lato Ligh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N_Base_ppt" id="{662B4E1B-C415-4374-B52F-D8BDD0A2E2D3}" vid="{C74B997E-E0B8-4459-93AD-F7A1574490D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04033CFA7BA4409FDA6A8E9FE1B3F0" ma:contentTypeVersion="10" ma:contentTypeDescription="Create a new document." ma:contentTypeScope="" ma:versionID="851ee2c1ad497a9a05bb60d4f3815648">
  <xsd:schema xmlns:xsd="http://www.w3.org/2001/XMLSchema" xmlns:xs="http://www.w3.org/2001/XMLSchema" xmlns:p="http://schemas.microsoft.com/office/2006/metadata/properties" xmlns:ns2="3bf7fbd9-0bf4-4111-80b7-639e87ccf239" xmlns:ns3="3ade0cbe-e257-4bed-ab07-19dbe533ff76" targetNamespace="http://schemas.microsoft.com/office/2006/metadata/properties" ma:root="true" ma:fieldsID="02522d7447d94fca9c890ac44f5f5ca1" ns2:_="" ns3:_="">
    <xsd:import namespace="3bf7fbd9-0bf4-4111-80b7-639e87ccf239"/>
    <xsd:import namespace="3ade0cbe-e257-4bed-ab07-19dbe533ff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7fbd9-0bf4-4111-80b7-639e87ccf2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de0cbe-e257-4bed-ab07-19dbe533ff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ade0cbe-e257-4bed-ab07-19dbe533ff76">
      <UserInfo>
        <DisplayName>Raymond Lam</DisplayName>
        <AccountId>21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29182D3-1EA3-445E-ADDA-86456F4F47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1B5F20-485F-4FEB-AFEE-27F10B61B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f7fbd9-0bf4-4111-80b7-639e87ccf239"/>
    <ds:schemaRef ds:uri="3ade0cbe-e257-4bed-ab07-19dbe533ff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5D860C-A19A-4D3C-8B21-86C4495D8D10}">
  <ds:schemaRefs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ade0cbe-e257-4bed-ab07-19dbe533ff76"/>
    <ds:schemaRef ds:uri="http://www.w3.org/XML/1998/namespace"/>
    <ds:schemaRef ds:uri="3bf7fbd9-0bf4-4111-80b7-639e87ccf239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2018_Base_ppt_template</Template>
  <TotalTime>72494</TotalTime>
  <Words>4092</Words>
  <Application>Microsoft Macintosh PowerPoint</Application>
  <PresentationFormat>On-screen Show (16:9)</PresentationFormat>
  <Paragraphs>565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Consolas</vt:lpstr>
      <vt:lpstr>Lato</vt:lpstr>
      <vt:lpstr>Lato Light</vt:lpstr>
      <vt:lpstr>Wingdings</vt:lpstr>
      <vt:lpstr>Juniper Gray - 2018</vt:lpstr>
      <vt:lpstr>1_Juniper Gray - 2018</vt:lpstr>
      <vt:lpstr>Juniper Apstra 4.2.1 EVE-NG Virtual Lab Demo Video series companion guide  Video 7: Day-1 Over-the-top DC Interconnect</vt:lpstr>
      <vt:lpstr>PowerPoint Presentation</vt:lpstr>
      <vt:lpstr>Day-1 Service Provisioning</vt:lpstr>
      <vt:lpstr>PowerPoint Presentation</vt:lpstr>
      <vt:lpstr>Data Center Interconnect #1 – Underlay</vt:lpstr>
      <vt:lpstr>Data Center Interconnect #1 – Underlay</vt:lpstr>
      <vt:lpstr>Data Center Interconnect #1 – Underlay</vt:lpstr>
      <vt:lpstr>Data Center Interconnect #1 – Underlay</vt:lpstr>
      <vt:lpstr>Data Center Interconnect #1 – Underlay</vt:lpstr>
      <vt:lpstr>Data Center Interconnect #1 – Underlay</vt:lpstr>
      <vt:lpstr>Data Center Interconnect #1 – Underlay</vt:lpstr>
      <vt:lpstr>Data Center Interconnect #1 – Underlay</vt:lpstr>
      <vt:lpstr>Data Center Interconnect #1 – Underlay</vt:lpstr>
      <vt:lpstr>Data Center Interconnect #1 – Underlay</vt:lpstr>
      <vt:lpstr>Data Center Interconnect #1 – Underlay</vt:lpstr>
      <vt:lpstr>Data Center Interconnect #1 – Underlay</vt:lpstr>
      <vt:lpstr>Data Center Interconnect #1 – Underlay</vt:lpstr>
      <vt:lpstr>Data Center Interconnect #1 – Underlay</vt:lpstr>
      <vt:lpstr>Data Center Interconnect #1 – Underlay</vt:lpstr>
      <vt:lpstr>Data Center Interconnect #1 – Underlay</vt:lpstr>
      <vt:lpstr>Data Center Interconnect #1 – Underlay</vt:lpstr>
      <vt:lpstr>Data Center Interconnect #1 – Underlay</vt:lpstr>
      <vt:lpstr>Data Center Interconnect #1 – Underlay</vt:lpstr>
      <vt:lpstr>Data Center Interconnect #1 – Underlay</vt:lpstr>
      <vt:lpstr>PowerPoint Presentation</vt:lpstr>
      <vt:lpstr>Data Center Interconnect #2 – Overlay</vt:lpstr>
      <vt:lpstr>Data Center Interconnect #2 – Overlay</vt:lpstr>
      <vt:lpstr>Data Center Interconnect #2 – Overlay</vt:lpstr>
      <vt:lpstr>Data Center Interconnect #2 – Overlay</vt:lpstr>
      <vt:lpstr>Data Center Interconnect #2 – Overlay</vt:lpstr>
      <vt:lpstr>Data Center Interconnect #2 – Overlay</vt:lpstr>
      <vt:lpstr>Data Center Interconnect #2 – Overlay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directions</dc:title>
  <dc:creator>Microsoft Office User</dc:creator>
  <cp:lastModifiedBy>Colin Doyle</cp:lastModifiedBy>
  <cp:revision>22</cp:revision>
  <dcterms:created xsi:type="dcterms:W3CDTF">2018-05-14T21:35:17Z</dcterms:created>
  <dcterms:modified xsi:type="dcterms:W3CDTF">2024-01-26T00:52:46Z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42bb4497-e628-4331-88ca-cd18a3936af7</vt:lpwstr>
  </property>
  <property fmtid="{D5CDD505-2E9C-101B-9397-08002B2CF9AE}" pid="3" name="MSIP_Label_0633b888-ae0d-4341-a75f-06e04137d755_Enabled">
    <vt:lpwstr>True</vt:lpwstr>
  </property>
  <property fmtid="{D5CDD505-2E9C-101B-9397-08002B2CF9AE}" pid="4" name="MSIP_Label_0633b888-ae0d-4341-a75f-06e04137d755_SiteId">
    <vt:lpwstr>bea78b3c-4cdb-4130-854a-1d193232e5f4</vt:lpwstr>
  </property>
  <property fmtid="{D5CDD505-2E9C-101B-9397-08002B2CF9AE}" pid="5" name="MSIP_Label_0633b888-ae0d-4341-a75f-06e04137d755_Owner">
    <vt:lpwstr>raylam@juniper.net</vt:lpwstr>
  </property>
  <property fmtid="{D5CDD505-2E9C-101B-9397-08002B2CF9AE}" pid="6" name="MSIP_Label_0633b888-ae0d-4341-a75f-06e04137d755_SetDate">
    <vt:lpwstr>2019-04-05T11:09:47.1468124Z</vt:lpwstr>
  </property>
  <property fmtid="{D5CDD505-2E9C-101B-9397-08002B2CF9AE}" pid="7" name="MSIP_Label_0633b888-ae0d-4341-a75f-06e04137d755_Name">
    <vt:lpwstr>Juniper Internal</vt:lpwstr>
  </property>
  <property fmtid="{D5CDD505-2E9C-101B-9397-08002B2CF9AE}" pid="8" name="MSIP_Label_0633b888-ae0d-4341-a75f-06e04137d755_Application">
    <vt:lpwstr>Microsoft Azure Information Protection</vt:lpwstr>
  </property>
  <property fmtid="{D5CDD505-2E9C-101B-9397-08002B2CF9AE}" pid="9" name="MSIP_Label_0633b888-ae0d-4341-a75f-06e04137d755_Extended_MSFT_Method">
    <vt:lpwstr>Automatic</vt:lpwstr>
  </property>
  <property fmtid="{D5CDD505-2E9C-101B-9397-08002B2CF9AE}" pid="10" name="Sensitivity">
    <vt:lpwstr>Juniper Internal</vt:lpwstr>
  </property>
  <property fmtid="{D5CDD505-2E9C-101B-9397-08002B2CF9AE}" pid="11" name="ContentTypeId">
    <vt:lpwstr>0x0101004604033CFA7BA4409FDA6A8E9FE1B3F0</vt:lpwstr>
  </property>
</Properties>
</file>