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484"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E2A7-6C3F-4159-AFC2-E84FBD4A39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FB3CD7-496C-4C7C-92C3-F5C2057AC7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6303E-4400-4FEF-B4DC-0C531F04F0FA}"/>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4B2CFC70-4AD1-4918-B520-0B7AE04D8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8ED77-C9A7-407C-BD96-A17C62C6B0BC}"/>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22724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41504-E3EF-4E92-9E8E-76A96B8536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32F865-FCFD-4FB8-8634-0E22C3DF74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2812A-1237-481D-AC2F-2699FDE2AB29}"/>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6F93048A-3E79-44E3-8EB9-41B3B82D0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08CE7-10E1-4F61-AF4A-26B55B38D66C}"/>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62668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6FC44F-3F29-407C-BF8C-B90237078E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A45AE4-42F4-45EB-99B8-8AC165ECDE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949F2-F2E9-4474-9455-A65F22B9F3FE}"/>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82F3B832-C301-48EA-9052-61EE22059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5E767C-1449-4126-9155-C606DBAFA892}"/>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84799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0897-A074-43F8-B372-73A1D3ECD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839BCE-40A5-4980-ABF6-48B73036CB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5A7470-B778-4D64-A41F-6AD1FA4DFA42}"/>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1756246E-666C-4C9A-BD07-0687E1BB7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37D7E-02FF-42D7-913B-F4458620BCCA}"/>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65358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FF1D5-A9C3-4B27-86F0-F5FA800C10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4BA3ED-E330-4E56-B02F-1069B82E80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2A2520-9896-4C3B-A259-A216FFB38CBE}"/>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1AB4B8AB-6074-466D-A3D9-38E9B23A9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C0FA03-1135-48EF-8CB4-492981812881}"/>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69027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D07DA-7AA3-40FD-8C9F-AD8EFB5AD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2A7B6-85E9-4BD1-BDDB-548E55452B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398F5D-00A6-440F-8B94-01481120A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111DF6-9A03-45BD-92E5-D9228ADEA5B9}"/>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6" name="Footer Placeholder 5">
            <a:extLst>
              <a:ext uri="{FF2B5EF4-FFF2-40B4-BE49-F238E27FC236}">
                <a16:creationId xmlns:a16="http://schemas.microsoft.com/office/drawing/2014/main" id="{01929642-A8C1-4FCF-A745-0B9D52D1B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63390-34BA-497F-BAE2-56D41D1298C5}"/>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45575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1C9C7-8E20-490E-8EC3-4DA152B79C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1B1648-87B7-4467-92FB-D465040D9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D9F2CD-DE3A-449D-85C1-2CF9D42573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48775B-5B26-40A9-9FDA-6E37BBDB0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BB0626-5A95-4244-8BD8-EB4B9C5D53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51340-F621-4F5A-A4E0-654A44759E39}"/>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8" name="Footer Placeholder 7">
            <a:extLst>
              <a:ext uri="{FF2B5EF4-FFF2-40B4-BE49-F238E27FC236}">
                <a16:creationId xmlns:a16="http://schemas.microsoft.com/office/drawing/2014/main" id="{7BE4ED04-45BD-4AEB-BFC6-04BC1A2680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071B5A-2431-4618-B2E0-F5B940B405D6}"/>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286840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76877-C7D3-41F0-BB41-C87F530240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72F9BE-8B6A-4AA8-805C-5E325A6BECDE}"/>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4" name="Footer Placeholder 3">
            <a:extLst>
              <a:ext uri="{FF2B5EF4-FFF2-40B4-BE49-F238E27FC236}">
                <a16:creationId xmlns:a16="http://schemas.microsoft.com/office/drawing/2014/main" id="{4189C898-8FEA-4510-A5A5-7F6A469F18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720A03-74B2-431C-80C4-8646D4DCC78F}"/>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89882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E6E091-A192-498A-B3EF-E6BE7F49D3B3}"/>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3" name="Footer Placeholder 2">
            <a:extLst>
              <a:ext uri="{FF2B5EF4-FFF2-40B4-BE49-F238E27FC236}">
                <a16:creationId xmlns:a16="http://schemas.microsoft.com/office/drawing/2014/main" id="{57928D03-D306-414E-B489-A14675FDA9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7E6A07-4CDD-4CAA-ACF0-3E39083DE9DC}"/>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96971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72EA-5FC5-488A-A603-32B7BB587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56A44B-4976-416A-9968-327AFDA48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65A03-7BEF-4111-8FC7-F321C600E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E31D6A-2924-4D92-B4A7-D9742966CF29}"/>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6" name="Footer Placeholder 5">
            <a:extLst>
              <a:ext uri="{FF2B5EF4-FFF2-40B4-BE49-F238E27FC236}">
                <a16:creationId xmlns:a16="http://schemas.microsoft.com/office/drawing/2014/main" id="{1E80A9B0-C409-4B26-BCAC-4798E8036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302DB-FF26-4D87-BA34-437D1F8EA342}"/>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3380192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99F5-4B28-4AE0-98D1-5EC183D46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8DE91E-CA13-4464-84A3-0295D0D29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460B90-ADD9-4472-94D5-846DFB3E2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197DE-AD63-44C6-B802-069ECFD2052B}"/>
              </a:ext>
            </a:extLst>
          </p:cNvPr>
          <p:cNvSpPr>
            <a:spLocks noGrp="1"/>
          </p:cNvSpPr>
          <p:nvPr>
            <p:ph type="dt" sz="half" idx="10"/>
          </p:nvPr>
        </p:nvSpPr>
        <p:spPr/>
        <p:txBody>
          <a:bodyPr/>
          <a:lstStyle/>
          <a:p>
            <a:fld id="{0DCD8973-3946-459D-89D0-44788A931D0D}" type="datetimeFigureOut">
              <a:rPr lang="en-US" smtClean="0"/>
              <a:t>5/15/2019</a:t>
            </a:fld>
            <a:endParaRPr lang="en-US"/>
          </a:p>
        </p:txBody>
      </p:sp>
      <p:sp>
        <p:nvSpPr>
          <p:cNvPr id="6" name="Footer Placeholder 5">
            <a:extLst>
              <a:ext uri="{FF2B5EF4-FFF2-40B4-BE49-F238E27FC236}">
                <a16:creationId xmlns:a16="http://schemas.microsoft.com/office/drawing/2014/main" id="{1F593B20-EAB4-4504-A235-D63C0BADE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0D6CCE-432A-46B6-A545-CC720478A04C}"/>
              </a:ext>
            </a:extLst>
          </p:cNvPr>
          <p:cNvSpPr>
            <a:spLocks noGrp="1"/>
          </p:cNvSpPr>
          <p:nvPr>
            <p:ph type="sldNum" sz="quarter" idx="12"/>
          </p:nvPr>
        </p:nvSpPr>
        <p:spPr/>
        <p:txBody>
          <a:bodyPr/>
          <a:lstStyle/>
          <a:p>
            <a:fld id="{BCE8948E-CCB2-44D3-9F6E-EE10ACF04771}" type="slidenum">
              <a:rPr lang="en-US" smtClean="0"/>
              <a:t>‹#›</a:t>
            </a:fld>
            <a:endParaRPr lang="en-US"/>
          </a:p>
        </p:txBody>
      </p:sp>
    </p:spTree>
    <p:extLst>
      <p:ext uri="{BB962C8B-B14F-4D97-AF65-F5344CB8AC3E}">
        <p14:creationId xmlns:p14="http://schemas.microsoft.com/office/powerpoint/2010/main" val="250968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F745D7-741B-4D9E-ABD0-1A7456B3D6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ABCEC1-577F-4824-A1EC-834540722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8A1C4-09E8-408E-ACEC-4D4EF86E5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D8973-3946-459D-89D0-44788A931D0D}" type="datetimeFigureOut">
              <a:rPr lang="en-US" smtClean="0"/>
              <a:t>5/15/2019</a:t>
            </a:fld>
            <a:endParaRPr lang="en-US"/>
          </a:p>
        </p:txBody>
      </p:sp>
      <p:sp>
        <p:nvSpPr>
          <p:cNvPr id="5" name="Footer Placeholder 4">
            <a:extLst>
              <a:ext uri="{FF2B5EF4-FFF2-40B4-BE49-F238E27FC236}">
                <a16:creationId xmlns:a16="http://schemas.microsoft.com/office/drawing/2014/main" id="{F6644403-57C7-472B-9B6F-1405A11E2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7723C5-BBAA-45E0-B57C-F88F517B5F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8948E-CCB2-44D3-9F6E-EE10ACF04771}" type="slidenum">
              <a:rPr lang="en-US" smtClean="0"/>
              <a:t>‹#›</a:t>
            </a:fld>
            <a:endParaRPr lang="en-US"/>
          </a:p>
        </p:txBody>
      </p:sp>
    </p:spTree>
    <p:extLst>
      <p:ext uri="{BB962C8B-B14F-4D97-AF65-F5344CB8AC3E}">
        <p14:creationId xmlns:p14="http://schemas.microsoft.com/office/powerpoint/2010/main" val="328836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Rounded Corners 62">
            <a:extLst>
              <a:ext uri="{FF2B5EF4-FFF2-40B4-BE49-F238E27FC236}">
                <a16:creationId xmlns:a16="http://schemas.microsoft.com/office/drawing/2014/main" id="{A4352041-63B0-4FF1-8D0A-67D7104BCB99}"/>
              </a:ext>
            </a:extLst>
          </p:cNvPr>
          <p:cNvSpPr/>
          <p:nvPr/>
        </p:nvSpPr>
        <p:spPr>
          <a:xfrm>
            <a:off x="109330" y="964276"/>
            <a:ext cx="6019561" cy="5158228"/>
          </a:xfrm>
          <a:prstGeom prst="round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solidFill>
                  <a:schemeClr val="tx1"/>
                </a:solidFill>
              </a:rPr>
              <a:t>AREA 0</a:t>
            </a:r>
          </a:p>
        </p:txBody>
      </p:sp>
      <p:sp>
        <p:nvSpPr>
          <p:cNvPr id="62" name="Rectangle: Rounded Corners 61">
            <a:extLst>
              <a:ext uri="{FF2B5EF4-FFF2-40B4-BE49-F238E27FC236}">
                <a16:creationId xmlns:a16="http://schemas.microsoft.com/office/drawing/2014/main" id="{7B6E987B-C13D-467D-BB7C-2D97A46BC86D}"/>
              </a:ext>
            </a:extLst>
          </p:cNvPr>
          <p:cNvSpPr/>
          <p:nvPr/>
        </p:nvSpPr>
        <p:spPr>
          <a:xfrm>
            <a:off x="6485467" y="1059845"/>
            <a:ext cx="3403694" cy="4443487"/>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AREA 1</a:t>
            </a:r>
          </a:p>
        </p:txBody>
      </p:sp>
      <p:sp>
        <p:nvSpPr>
          <p:cNvPr id="4" name="Oval 3">
            <a:extLst>
              <a:ext uri="{FF2B5EF4-FFF2-40B4-BE49-F238E27FC236}">
                <a16:creationId xmlns:a16="http://schemas.microsoft.com/office/drawing/2014/main" id="{8576C640-0E9D-4E64-8D72-779018FB2714}"/>
              </a:ext>
            </a:extLst>
          </p:cNvPr>
          <p:cNvSpPr/>
          <p:nvPr/>
        </p:nvSpPr>
        <p:spPr>
          <a:xfrm>
            <a:off x="2301411" y="3590163"/>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R2</a:t>
            </a:r>
          </a:p>
        </p:txBody>
      </p:sp>
      <p:sp>
        <p:nvSpPr>
          <p:cNvPr id="5" name="Oval 4">
            <a:extLst>
              <a:ext uri="{FF2B5EF4-FFF2-40B4-BE49-F238E27FC236}">
                <a16:creationId xmlns:a16="http://schemas.microsoft.com/office/drawing/2014/main" id="{0ABE6679-D6F0-42DE-89B7-00FD013A03CC}"/>
              </a:ext>
            </a:extLst>
          </p:cNvPr>
          <p:cNvSpPr/>
          <p:nvPr/>
        </p:nvSpPr>
        <p:spPr>
          <a:xfrm>
            <a:off x="2301411" y="1242542"/>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R1</a:t>
            </a:r>
          </a:p>
        </p:txBody>
      </p:sp>
      <p:cxnSp>
        <p:nvCxnSpPr>
          <p:cNvPr id="13" name="Straight Connector 12">
            <a:extLst>
              <a:ext uri="{FF2B5EF4-FFF2-40B4-BE49-F238E27FC236}">
                <a16:creationId xmlns:a16="http://schemas.microsoft.com/office/drawing/2014/main" id="{7F3DA3CC-B1D1-45BF-BB6C-93BE6DEEA8AF}"/>
              </a:ext>
            </a:extLst>
          </p:cNvPr>
          <p:cNvCxnSpPr>
            <a:cxnSpLocks/>
          </p:cNvCxnSpPr>
          <p:nvPr/>
        </p:nvCxnSpPr>
        <p:spPr>
          <a:xfrm flipV="1">
            <a:off x="4369212" y="2650848"/>
            <a:ext cx="3818704" cy="2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268064F7-7784-4E45-81D5-432C37E0D975}"/>
              </a:ext>
            </a:extLst>
          </p:cNvPr>
          <p:cNvSpPr/>
          <p:nvPr/>
        </p:nvSpPr>
        <p:spPr>
          <a:xfrm>
            <a:off x="3633716" y="2408790"/>
            <a:ext cx="735496" cy="487017"/>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dk1"/>
              </a:solidFill>
              <a:latin typeface="Arial Nova" panose="020B0504020202020204" pitchFamily="34" charset="0"/>
            </a:endParaRPr>
          </a:p>
        </p:txBody>
      </p:sp>
      <p:cxnSp>
        <p:nvCxnSpPr>
          <p:cNvPr id="17" name="Straight Connector 16">
            <a:extLst>
              <a:ext uri="{FF2B5EF4-FFF2-40B4-BE49-F238E27FC236}">
                <a16:creationId xmlns:a16="http://schemas.microsoft.com/office/drawing/2014/main" id="{68E1929D-6F0A-4171-B2E8-05562949EA81}"/>
              </a:ext>
            </a:extLst>
          </p:cNvPr>
          <p:cNvCxnSpPr>
            <a:cxnSpLocks/>
            <a:stCxn id="4" idx="7"/>
            <a:endCxn id="15" idx="2"/>
          </p:cNvCxnSpPr>
          <p:nvPr/>
        </p:nvCxnSpPr>
        <p:spPr>
          <a:xfrm flipV="1">
            <a:off x="2849425" y="2895807"/>
            <a:ext cx="1152039" cy="7821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A9B6D32-09DD-4FE5-BAC8-83E657D53E0A}"/>
              </a:ext>
            </a:extLst>
          </p:cNvPr>
          <p:cNvCxnSpPr>
            <a:cxnSpLocks/>
            <a:stCxn id="5" idx="6"/>
            <a:endCxn id="15" idx="0"/>
          </p:cNvCxnSpPr>
          <p:nvPr/>
        </p:nvCxnSpPr>
        <p:spPr>
          <a:xfrm>
            <a:off x="2943449" y="1542166"/>
            <a:ext cx="1058015" cy="8666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3349D3B-ABA2-4657-84F2-33F4581D4046}"/>
              </a:ext>
            </a:extLst>
          </p:cNvPr>
          <p:cNvSpPr/>
          <p:nvPr/>
        </p:nvSpPr>
        <p:spPr>
          <a:xfrm>
            <a:off x="8187916" y="2408790"/>
            <a:ext cx="735496" cy="487017"/>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dk1"/>
                </a:solidFill>
                <a:latin typeface="Arial Nova" panose="020B0504020202020204" pitchFamily="34" charset="0"/>
              </a:rPr>
              <a:t>SWs</a:t>
            </a:r>
          </a:p>
        </p:txBody>
      </p:sp>
      <p:sp>
        <p:nvSpPr>
          <p:cNvPr id="6" name="Oval 5">
            <a:extLst>
              <a:ext uri="{FF2B5EF4-FFF2-40B4-BE49-F238E27FC236}">
                <a16:creationId xmlns:a16="http://schemas.microsoft.com/office/drawing/2014/main" id="{31A3562E-EB46-41CF-BE33-584345EF8BAD}"/>
              </a:ext>
            </a:extLst>
          </p:cNvPr>
          <p:cNvSpPr/>
          <p:nvPr/>
        </p:nvSpPr>
        <p:spPr>
          <a:xfrm>
            <a:off x="5957545" y="2352674"/>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R3</a:t>
            </a:r>
          </a:p>
        </p:txBody>
      </p:sp>
      <p:sp>
        <p:nvSpPr>
          <p:cNvPr id="46" name="Rectangle 45">
            <a:extLst>
              <a:ext uri="{FF2B5EF4-FFF2-40B4-BE49-F238E27FC236}">
                <a16:creationId xmlns:a16="http://schemas.microsoft.com/office/drawing/2014/main" id="{03CC4EA6-344E-4A1E-8086-063DD41BDCF6}"/>
              </a:ext>
            </a:extLst>
          </p:cNvPr>
          <p:cNvSpPr/>
          <p:nvPr/>
        </p:nvSpPr>
        <p:spPr>
          <a:xfrm>
            <a:off x="8325536" y="34544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7" name="Rectangle 46">
            <a:extLst>
              <a:ext uri="{FF2B5EF4-FFF2-40B4-BE49-F238E27FC236}">
                <a16:creationId xmlns:a16="http://schemas.microsoft.com/office/drawing/2014/main" id="{B036BBEF-337C-4FA2-9212-3684F945BEF4}"/>
              </a:ext>
            </a:extLst>
          </p:cNvPr>
          <p:cNvSpPr/>
          <p:nvPr/>
        </p:nvSpPr>
        <p:spPr>
          <a:xfrm>
            <a:off x="8477936" y="36068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8" name="Rectangle 47">
            <a:extLst>
              <a:ext uri="{FF2B5EF4-FFF2-40B4-BE49-F238E27FC236}">
                <a16:creationId xmlns:a16="http://schemas.microsoft.com/office/drawing/2014/main" id="{5ABA2A86-8490-4BCF-B2D3-2EC27C032099}"/>
              </a:ext>
            </a:extLst>
          </p:cNvPr>
          <p:cNvSpPr/>
          <p:nvPr/>
        </p:nvSpPr>
        <p:spPr>
          <a:xfrm>
            <a:off x="8630336" y="37592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cxnSp>
        <p:nvCxnSpPr>
          <p:cNvPr id="50" name="Straight Arrow Connector 49">
            <a:extLst>
              <a:ext uri="{FF2B5EF4-FFF2-40B4-BE49-F238E27FC236}">
                <a16:creationId xmlns:a16="http://schemas.microsoft.com/office/drawing/2014/main" id="{E4D11076-86F5-4C5C-90C3-75CADE5CFBE7}"/>
              </a:ext>
            </a:extLst>
          </p:cNvPr>
          <p:cNvCxnSpPr>
            <a:stCxn id="44" idx="2"/>
            <a:endCxn id="46" idx="0"/>
          </p:cNvCxnSpPr>
          <p:nvPr/>
        </p:nvCxnSpPr>
        <p:spPr>
          <a:xfrm>
            <a:off x="8555664" y="2895807"/>
            <a:ext cx="11173" cy="558604"/>
          </a:xfrm>
          <a:prstGeom prst="straightConnector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AC61122A-D9E9-4682-89A5-01B09FACD46E}"/>
              </a:ext>
            </a:extLst>
          </p:cNvPr>
          <p:cNvSpPr/>
          <p:nvPr/>
        </p:nvSpPr>
        <p:spPr>
          <a:xfrm>
            <a:off x="3005667" y="2813649"/>
            <a:ext cx="3014133" cy="1055618"/>
          </a:xfrm>
          <a:custGeom>
            <a:avLst/>
            <a:gdLst>
              <a:gd name="connsiteX0" fmla="*/ 0 w 3014133"/>
              <a:gd name="connsiteY0" fmla="*/ 1050578 h 1050578"/>
              <a:gd name="connsiteX1" fmla="*/ 1143000 w 3014133"/>
              <a:gd name="connsiteY1" fmla="*/ 170044 h 1050578"/>
              <a:gd name="connsiteX2" fmla="*/ 3014133 w 3014133"/>
              <a:gd name="connsiteY2" fmla="*/ 711 h 1050578"/>
              <a:gd name="connsiteX0" fmla="*/ 0 w 3014133"/>
              <a:gd name="connsiteY0" fmla="*/ 1062834 h 1062834"/>
              <a:gd name="connsiteX1" fmla="*/ 1286933 w 3014133"/>
              <a:gd name="connsiteY1" fmla="*/ 123033 h 1062834"/>
              <a:gd name="connsiteX2" fmla="*/ 3014133 w 3014133"/>
              <a:gd name="connsiteY2" fmla="*/ 12967 h 1062834"/>
              <a:gd name="connsiteX0" fmla="*/ 0 w 3014133"/>
              <a:gd name="connsiteY0" fmla="*/ 1077397 h 1077397"/>
              <a:gd name="connsiteX1" fmla="*/ 1286933 w 3014133"/>
              <a:gd name="connsiteY1" fmla="*/ 137596 h 1077397"/>
              <a:gd name="connsiteX2" fmla="*/ 3014133 w 3014133"/>
              <a:gd name="connsiteY2" fmla="*/ 27530 h 1077397"/>
              <a:gd name="connsiteX0" fmla="*/ 0 w 3014133"/>
              <a:gd name="connsiteY0" fmla="*/ 1057719 h 1057719"/>
              <a:gd name="connsiteX1" fmla="*/ 1202266 w 3014133"/>
              <a:gd name="connsiteY1" fmla="*/ 168718 h 1057719"/>
              <a:gd name="connsiteX2" fmla="*/ 3014133 w 3014133"/>
              <a:gd name="connsiteY2" fmla="*/ 7852 h 1057719"/>
              <a:gd name="connsiteX0" fmla="*/ 0 w 3014133"/>
              <a:gd name="connsiteY0" fmla="*/ 1057719 h 1057719"/>
              <a:gd name="connsiteX1" fmla="*/ 1202266 w 3014133"/>
              <a:gd name="connsiteY1" fmla="*/ 168718 h 1057719"/>
              <a:gd name="connsiteX2" fmla="*/ 3014133 w 3014133"/>
              <a:gd name="connsiteY2" fmla="*/ 7852 h 1057719"/>
              <a:gd name="connsiteX0" fmla="*/ 0 w 3014133"/>
              <a:gd name="connsiteY0" fmla="*/ 1055618 h 1055618"/>
              <a:gd name="connsiteX1" fmla="*/ 1261532 w 3014133"/>
              <a:gd name="connsiteY1" fmla="*/ 175084 h 1055618"/>
              <a:gd name="connsiteX2" fmla="*/ 3014133 w 3014133"/>
              <a:gd name="connsiteY2" fmla="*/ 5751 h 1055618"/>
            </a:gdLst>
            <a:ahLst/>
            <a:cxnLst>
              <a:cxn ang="0">
                <a:pos x="connsiteX0" y="connsiteY0"/>
              </a:cxn>
              <a:cxn ang="0">
                <a:pos x="connsiteX1" y="connsiteY1"/>
              </a:cxn>
              <a:cxn ang="0">
                <a:pos x="connsiteX2" y="connsiteY2"/>
              </a:cxn>
            </a:cxnLst>
            <a:rect l="l" t="t" r="r" b="b"/>
            <a:pathLst>
              <a:path w="3014133" h="1055618">
                <a:moveTo>
                  <a:pt x="0" y="1055618"/>
                </a:moveTo>
                <a:cubicBezTo>
                  <a:pt x="506589" y="660507"/>
                  <a:pt x="776110" y="392395"/>
                  <a:pt x="1261532" y="175084"/>
                </a:cubicBezTo>
                <a:cubicBezTo>
                  <a:pt x="1746954" y="-42227"/>
                  <a:pt x="2329744" y="2928"/>
                  <a:pt x="3014133" y="5751"/>
                </a:cubicBezTo>
              </a:path>
            </a:pathLst>
          </a:custGeom>
          <a:noFill/>
          <a:ln w="28575">
            <a:solidFill>
              <a:srgbClr val="0000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DB0BD93-26AA-46AF-BBE6-43970ABD8C62}"/>
              </a:ext>
            </a:extLst>
          </p:cNvPr>
          <p:cNvSpPr/>
          <p:nvPr/>
        </p:nvSpPr>
        <p:spPr>
          <a:xfrm flipV="1">
            <a:off x="3005667" y="1438996"/>
            <a:ext cx="3014133" cy="1055618"/>
          </a:xfrm>
          <a:custGeom>
            <a:avLst/>
            <a:gdLst>
              <a:gd name="connsiteX0" fmla="*/ 0 w 3014133"/>
              <a:gd name="connsiteY0" fmla="*/ 1050578 h 1050578"/>
              <a:gd name="connsiteX1" fmla="*/ 1143000 w 3014133"/>
              <a:gd name="connsiteY1" fmla="*/ 170044 h 1050578"/>
              <a:gd name="connsiteX2" fmla="*/ 3014133 w 3014133"/>
              <a:gd name="connsiteY2" fmla="*/ 711 h 1050578"/>
              <a:gd name="connsiteX0" fmla="*/ 0 w 3014133"/>
              <a:gd name="connsiteY0" fmla="*/ 1062834 h 1062834"/>
              <a:gd name="connsiteX1" fmla="*/ 1286933 w 3014133"/>
              <a:gd name="connsiteY1" fmla="*/ 123033 h 1062834"/>
              <a:gd name="connsiteX2" fmla="*/ 3014133 w 3014133"/>
              <a:gd name="connsiteY2" fmla="*/ 12967 h 1062834"/>
              <a:gd name="connsiteX0" fmla="*/ 0 w 3014133"/>
              <a:gd name="connsiteY0" fmla="*/ 1077397 h 1077397"/>
              <a:gd name="connsiteX1" fmla="*/ 1286933 w 3014133"/>
              <a:gd name="connsiteY1" fmla="*/ 137596 h 1077397"/>
              <a:gd name="connsiteX2" fmla="*/ 3014133 w 3014133"/>
              <a:gd name="connsiteY2" fmla="*/ 27530 h 1077397"/>
              <a:gd name="connsiteX0" fmla="*/ 0 w 3014133"/>
              <a:gd name="connsiteY0" fmla="*/ 1057719 h 1057719"/>
              <a:gd name="connsiteX1" fmla="*/ 1202266 w 3014133"/>
              <a:gd name="connsiteY1" fmla="*/ 168718 h 1057719"/>
              <a:gd name="connsiteX2" fmla="*/ 3014133 w 3014133"/>
              <a:gd name="connsiteY2" fmla="*/ 7852 h 1057719"/>
              <a:gd name="connsiteX0" fmla="*/ 0 w 3014133"/>
              <a:gd name="connsiteY0" fmla="*/ 1057719 h 1057719"/>
              <a:gd name="connsiteX1" fmla="*/ 1202266 w 3014133"/>
              <a:gd name="connsiteY1" fmla="*/ 168718 h 1057719"/>
              <a:gd name="connsiteX2" fmla="*/ 3014133 w 3014133"/>
              <a:gd name="connsiteY2" fmla="*/ 7852 h 1057719"/>
              <a:gd name="connsiteX0" fmla="*/ 0 w 3014133"/>
              <a:gd name="connsiteY0" fmla="*/ 1055618 h 1055618"/>
              <a:gd name="connsiteX1" fmla="*/ 1261532 w 3014133"/>
              <a:gd name="connsiteY1" fmla="*/ 175084 h 1055618"/>
              <a:gd name="connsiteX2" fmla="*/ 3014133 w 3014133"/>
              <a:gd name="connsiteY2" fmla="*/ 5751 h 1055618"/>
            </a:gdLst>
            <a:ahLst/>
            <a:cxnLst>
              <a:cxn ang="0">
                <a:pos x="connsiteX0" y="connsiteY0"/>
              </a:cxn>
              <a:cxn ang="0">
                <a:pos x="connsiteX1" y="connsiteY1"/>
              </a:cxn>
              <a:cxn ang="0">
                <a:pos x="connsiteX2" y="connsiteY2"/>
              </a:cxn>
            </a:cxnLst>
            <a:rect l="l" t="t" r="r" b="b"/>
            <a:pathLst>
              <a:path w="3014133" h="1055618">
                <a:moveTo>
                  <a:pt x="0" y="1055618"/>
                </a:moveTo>
                <a:cubicBezTo>
                  <a:pt x="506589" y="660507"/>
                  <a:pt x="776110" y="392395"/>
                  <a:pt x="1261532" y="175084"/>
                </a:cubicBezTo>
                <a:cubicBezTo>
                  <a:pt x="1746954" y="-42227"/>
                  <a:pt x="2329744" y="2928"/>
                  <a:pt x="3014133" y="5751"/>
                </a:cubicBezTo>
              </a:path>
            </a:pathLst>
          </a:custGeom>
          <a:noFill/>
          <a:ln w="28575">
            <a:solidFill>
              <a:srgbClr val="0000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9FE69D95-FAA8-4440-9504-8DCA5D29849A}"/>
              </a:ext>
            </a:extLst>
          </p:cNvPr>
          <p:cNvSpPr/>
          <p:nvPr/>
        </p:nvSpPr>
        <p:spPr>
          <a:xfrm>
            <a:off x="2184921" y="46102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7" name="Rectangle 56">
            <a:extLst>
              <a:ext uri="{FF2B5EF4-FFF2-40B4-BE49-F238E27FC236}">
                <a16:creationId xmlns:a16="http://schemas.microsoft.com/office/drawing/2014/main" id="{B6E1A786-7A05-4EA6-9C50-FF70E3F38FFF}"/>
              </a:ext>
            </a:extLst>
          </p:cNvPr>
          <p:cNvSpPr/>
          <p:nvPr/>
        </p:nvSpPr>
        <p:spPr>
          <a:xfrm>
            <a:off x="2337321" y="4762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8" name="Rectangle 57">
            <a:extLst>
              <a:ext uri="{FF2B5EF4-FFF2-40B4-BE49-F238E27FC236}">
                <a16:creationId xmlns:a16="http://schemas.microsoft.com/office/drawing/2014/main" id="{3BB89B12-2270-4FD6-BC42-87C5971A60C4}"/>
              </a:ext>
            </a:extLst>
          </p:cNvPr>
          <p:cNvSpPr/>
          <p:nvPr/>
        </p:nvSpPr>
        <p:spPr>
          <a:xfrm>
            <a:off x="2489721" y="4915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60" name="Straight Connector 59">
            <a:extLst>
              <a:ext uri="{FF2B5EF4-FFF2-40B4-BE49-F238E27FC236}">
                <a16:creationId xmlns:a16="http://schemas.microsoft.com/office/drawing/2014/main" id="{09F0F9EF-DA35-4C04-A9EA-872854D788C6}"/>
              </a:ext>
            </a:extLst>
          </p:cNvPr>
          <p:cNvCxnSpPr>
            <a:cxnSpLocks/>
            <a:stCxn id="4" idx="4"/>
            <a:endCxn id="56" idx="0"/>
          </p:cNvCxnSpPr>
          <p:nvPr/>
        </p:nvCxnSpPr>
        <p:spPr>
          <a:xfrm flipH="1">
            <a:off x="2621716" y="4189411"/>
            <a:ext cx="714" cy="4208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C68AB20-CB5B-4190-B79D-5E7814052077}"/>
              </a:ext>
            </a:extLst>
          </p:cNvPr>
          <p:cNvSpPr txBox="1"/>
          <p:nvPr/>
        </p:nvSpPr>
        <p:spPr>
          <a:xfrm>
            <a:off x="4768738" y="2819370"/>
            <a:ext cx="821059" cy="338554"/>
          </a:xfrm>
          <a:prstGeom prst="rect">
            <a:avLst/>
          </a:prstGeom>
          <a:noFill/>
        </p:spPr>
        <p:txBody>
          <a:bodyPr wrap="none" rtlCol="0">
            <a:spAutoFit/>
          </a:bodyPr>
          <a:lstStyle/>
          <a:p>
            <a:r>
              <a:rPr lang="en-US" sz="1600" b="1" dirty="0">
                <a:solidFill>
                  <a:srgbClr val="0000CC"/>
                </a:solidFill>
              </a:rPr>
              <a:t>tunnels</a:t>
            </a:r>
          </a:p>
        </p:txBody>
      </p:sp>
      <p:cxnSp>
        <p:nvCxnSpPr>
          <p:cNvPr id="3" name="Straight Connector 2">
            <a:extLst>
              <a:ext uri="{FF2B5EF4-FFF2-40B4-BE49-F238E27FC236}">
                <a16:creationId xmlns:a16="http://schemas.microsoft.com/office/drawing/2014/main" id="{10429B7C-0CF8-460B-A10F-DFA2C5E6C2C5}"/>
              </a:ext>
            </a:extLst>
          </p:cNvPr>
          <p:cNvCxnSpPr>
            <a:cxnSpLocks/>
            <a:stCxn id="5" idx="4"/>
            <a:endCxn id="4" idx="0"/>
          </p:cNvCxnSpPr>
          <p:nvPr/>
        </p:nvCxnSpPr>
        <p:spPr>
          <a:xfrm>
            <a:off x="2622430" y="1841790"/>
            <a:ext cx="0" cy="17483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3C5C35A5-99E5-4453-8224-9D44D595A222}"/>
              </a:ext>
            </a:extLst>
          </p:cNvPr>
          <p:cNvSpPr/>
          <p:nvPr/>
        </p:nvSpPr>
        <p:spPr>
          <a:xfrm>
            <a:off x="2337321" y="4762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8" name="Rectangle 27">
            <a:extLst>
              <a:ext uri="{FF2B5EF4-FFF2-40B4-BE49-F238E27FC236}">
                <a16:creationId xmlns:a16="http://schemas.microsoft.com/office/drawing/2014/main" id="{7CFBBC14-A11A-4000-B272-6C0575FDCA6F}"/>
              </a:ext>
            </a:extLst>
          </p:cNvPr>
          <p:cNvSpPr/>
          <p:nvPr/>
        </p:nvSpPr>
        <p:spPr>
          <a:xfrm>
            <a:off x="2489721" y="4915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9" name="Rectangle 28">
            <a:extLst>
              <a:ext uri="{FF2B5EF4-FFF2-40B4-BE49-F238E27FC236}">
                <a16:creationId xmlns:a16="http://schemas.microsoft.com/office/drawing/2014/main" id="{7192423F-59FC-454B-8C3E-C1BC849FF3FB}"/>
              </a:ext>
            </a:extLst>
          </p:cNvPr>
          <p:cNvSpPr/>
          <p:nvPr/>
        </p:nvSpPr>
        <p:spPr>
          <a:xfrm>
            <a:off x="2642121" y="50674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4" name="Rectangle 33">
            <a:extLst>
              <a:ext uri="{FF2B5EF4-FFF2-40B4-BE49-F238E27FC236}">
                <a16:creationId xmlns:a16="http://schemas.microsoft.com/office/drawing/2014/main" id="{1BE6407C-D5E2-4BC1-84C6-EA674C258682}"/>
              </a:ext>
            </a:extLst>
          </p:cNvPr>
          <p:cNvSpPr/>
          <p:nvPr/>
        </p:nvSpPr>
        <p:spPr>
          <a:xfrm>
            <a:off x="385939" y="10849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5" name="Rectangle 34">
            <a:extLst>
              <a:ext uri="{FF2B5EF4-FFF2-40B4-BE49-F238E27FC236}">
                <a16:creationId xmlns:a16="http://schemas.microsoft.com/office/drawing/2014/main" id="{A95D90AE-60A0-4228-9175-1E008837878C}"/>
              </a:ext>
            </a:extLst>
          </p:cNvPr>
          <p:cNvSpPr/>
          <p:nvPr/>
        </p:nvSpPr>
        <p:spPr>
          <a:xfrm>
            <a:off x="538339" y="1237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6" name="Rectangle 35">
            <a:extLst>
              <a:ext uri="{FF2B5EF4-FFF2-40B4-BE49-F238E27FC236}">
                <a16:creationId xmlns:a16="http://schemas.microsoft.com/office/drawing/2014/main" id="{9BA05202-6641-4ADF-89C8-599029F0A73E}"/>
              </a:ext>
            </a:extLst>
          </p:cNvPr>
          <p:cNvSpPr/>
          <p:nvPr/>
        </p:nvSpPr>
        <p:spPr>
          <a:xfrm>
            <a:off x="690739" y="1389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7" name="Rectangle 36">
            <a:extLst>
              <a:ext uri="{FF2B5EF4-FFF2-40B4-BE49-F238E27FC236}">
                <a16:creationId xmlns:a16="http://schemas.microsoft.com/office/drawing/2014/main" id="{B91F3F5A-52FB-4CFE-9E4C-ED1CE8B1375C}"/>
              </a:ext>
            </a:extLst>
          </p:cNvPr>
          <p:cNvSpPr/>
          <p:nvPr/>
        </p:nvSpPr>
        <p:spPr>
          <a:xfrm>
            <a:off x="538339" y="1237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8" name="Rectangle 37">
            <a:extLst>
              <a:ext uri="{FF2B5EF4-FFF2-40B4-BE49-F238E27FC236}">
                <a16:creationId xmlns:a16="http://schemas.microsoft.com/office/drawing/2014/main" id="{11F9DF72-4928-4AC4-BFB6-F7B9B27796EE}"/>
              </a:ext>
            </a:extLst>
          </p:cNvPr>
          <p:cNvSpPr/>
          <p:nvPr/>
        </p:nvSpPr>
        <p:spPr>
          <a:xfrm>
            <a:off x="690739" y="1389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9" name="Rectangle 38">
            <a:extLst>
              <a:ext uri="{FF2B5EF4-FFF2-40B4-BE49-F238E27FC236}">
                <a16:creationId xmlns:a16="http://schemas.microsoft.com/office/drawing/2014/main" id="{E64B03F4-80BB-401D-A30D-16BBA95315C6}"/>
              </a:ext>
            </a:extLst>
          </p:cNvPr>
          <p:cNvSpPr/>
          <p:nvPr/>
        </p:nvSpPr>
        <p:spPr>
          <a:xfrm>
            <a:off x="843139" y="15421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14" name="Straight Connector 13">
            <a:extLst>
              <a:ext uri="{FF2B5EF4-FFF2-40B4-BE49-F238E27FC236}">
                <a16:creationId xmlns:a16="http://schemas.microsoft.com/office/drawing/2014/main" id="{3CAD3504-DC15-4CAC-A09A-9EBD2E4932A0}"/>
              </a:ext>
            </a:extLst>
          </p:cNvPr>
          <p:cNvCxnSpPr>
            <a:cxnSpLocks/>
          </p:cNvCxnSpPr>
          <p:nvPr/>
        </p:nvCxnSpPr>
        <p:spPr>
          <a:xfrm flipH="1">
            <a:off x="1546474" y="1464315"/>
            <a:ext cx="7908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84A0E49-DFF6-4EEA-8037-66F1F8A13E31}"/>
              </a:ext>
            </a:extLst>
          </p:cNvPr>
          <p:cNvSpPr txBox="1"/>
          <p:nvPr/>
        </p:nvSpPr>
        <p:spPr>
          <a:xfrm>
            <a:off x="238539" y="377687"/>
            <a:ext cx="6714082" cy="369332"/>
          </a:xfrm>
          <a:prstGeom prst="rect">
            <a:avLst/>
          </a:prstGeom>
          <a:noFill/>
        </p:spPr>
        <p:txBody>
          <a:bodyPr wrap="none" rtlCol="0">
            <a:spAutoFit/>
          </a:bodyPr>
          <a:lstStyle/>
          <a:p>
            <a:r>
              <a:rPr lang="en-US" dirty="0"/>
              <a:t>OK, so if I am understanding this better, this is what you used to have:</a:t>
            </a:r>
          </a:p>
        </p:txBody>
      </p:sp>
      <p:sp>
        <p:nvSpPr>
          <p:cNvPr id="55" name="TextBox 54">
            <a:extLst>
              <a:ext uri="{FF2B5EF4-FFF2-40B4-BE49-F238E27FC236}">
                <a16:creationId xmlns:a16="http://schemas.microsoft.com/office/drawing/2014/main" id="{8064E3FD-C0DD-433E-894C-7BB2FF6AC8B6}"/>
              </a:ext>
            </a:extLst>
          </p:cNvPr>
          <p:cNvSpPr txBox="1"/>
          <p:nvPr/>
        </p:nvSpPr>
        <p:spPr>
          <a:xfrm>
            <a:off x="2076373" y="2557645"/>
            <a:ext cx="545342" cy="369332"/>
          </a:xfrm>
          <a:prstGeom prst="rect">
            <a:avLst/>
          </a:prstGeom>
          <a:noFill/>
        </p:spPr>
        <p:txBody>
          <a:bodyPr wrap="none" rtlCol="0">
            <a:spAutoFit/>
          </a:bodyPr>
          <a:lstStyle/>
          <a:p>
            <a:r>
              <a:rPr lang="en-US" dirty="0"/>
              <a:t>p2p</a:t>
            </a:r>
          </a:p>
        </p:txBody>
      </p:sp>
    </p:spTree>
    <p:extLst>
      <p:ext uri="{BB962C8B-B14F-4D97-AF65-F5344CB8AC3E}">
        <p14:creationId xmlns:p14="http://schemas.microsoft.com/office/powerpoint/2010/main" val="143966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Rounded Corners 62">
            <a:extLst>
              <a:ext uri="{FF2B5EF4-FFF2-40B4-BE49-F238E27FC236}">
                <a16:creationId xmlns:a16="http://schemas.microsoft.com/office/drawing/2014/main" id="{A4352041-63B0-4FF1-8D0A-67D7104BCB99}"/>
              </a:ext>
            </a:extLst>
          </p:cNvPr>
          <p:cNvSpPr/>
          <p:nvPr/>
        </p:nvSpPr>
        <p:spPr>
          <a:xfrm>
            <a:off x="109330" y="710275"/>
            <a:ext cx="6019561" cy="5290171"/>
          </a:xfrm>
          <a:prstGeom prst="round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solidFill>
                  <a:schemeClr val="tx1"/>
                </a:solidFill>
              </a:rPr>
              <a:t>AREA 0</a:t>
            </a:r>
          </a:p>
        </p:txBody>
      </p:sp>
      <p:sp>
        <p:nvSpPr>
          <p:cNvPr id="62" name="Rectangle: Rounded Corners 61">
            <a:extLst>
              <a:ext uri="{FF2B5EF4-FFF2-40B4-BE49-F238E27FC236}">
                <a16:creationId xmlns:a16="http://schemas.microsoft.com/office/drawing/2014/main" id="{7B6E987B-C13D-467D-BB7C-2D97A46BC86D}"/>
              </a:ext>
            </a:extLst>
          </p:cNvPr>
          <p:cNvSpPr/>
          <p:nvPr/>
        </p:nvSpPr>
        <p:spPr>
          <a:xfrm>
            <a:off x="6485467" y="805845"/>
            <a:ext cx="3403694" cy="4443487"/>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AREA 1</a:t>
            </a:r>
          </a:p>
        </p:txBody>
      </p:sp>
      <p:sp>
        <p:nvSpPr>
          <p:cNvPr id="4" name="Oval 3">
            <a:extLst>
              <a:ext uri="{FF2B5EF4-FFF2-40B4-BE49-F238E27FC236}">
                <a16:creationId xmlns:a16="http://schemas.microsoft.com/office/drawing/2014/main" id="{8576C640-0E9D-4E64-8D72-779018FB2714}"/>
              </a:ext>
            </a:extLst>
          </p:cNvPr>
          <p:cNvSpPr/>
          <p:nvPr/>
        </p:nvSpPr>
        <p:spPr>
          <a:xfrm>
            <a:off x="2301411" y="3336163"/>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R2</a:t>
            </a:r>
          </a:p>
        </p:txBody>
      </p:sp>
      <p:sp>
        <p:nvSpPr>
          <p:cNvPr id="5" name="Oval 4">
            <a:extLst>
              <a:ext uri="{FF2B5EF4-FFF2-40B4-BE49-F238E27FC236}">
                <a16:creationId xmlns:a16="http://schemas.microsoft.com/office/drawing/2014/main" id="{0ABE6679-D6F0-42DE-89B7-00FD013A03CC}"/>
              </a:ext>
            </a:extLst>
          </p:cNvPr>
          <p:cNvSpPr/>
          <p:nvPr/>
        </p:nvSpPr>
        <p:spPr>
          <a:xfrm>
            <a:off x="2301411" y="988542"/>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R1</a:t>
            </a:r>
          </a:p>
        </p:txBody>
      </p:sp>
      <p:cxnSp>
        <p:nvCxnSpPr>
          <p:cNvPr id="13" name="Straight Connector 12">
            <a:extLst>
              <a:ext uri="{FF2B5EF4-FFF2-40B4-BE49-F238E27FC236}">
                <a16:creationId xmlns:a16="http://schemas.microsoft.com/office/drawing/2014/main" id="{7F3DA3CC-B1D1-45BF-BB6C-93BE6DEEA8AF}"/>
              </a:ext>
            </a:extLst>
          </p:cNvPr>
          <p:cNvCxnSpPr>
            <a:cxnSpLocks/>
            <a:stCxn id="6" idx="6"/>
          </p:cNvCxnSpPr>
          <p:nvPr/>
        </p:nvCxnSpPr>
        <p:spPr>
          <a:xfrm flipV="1">
            <a:off x="6599583" y="2396848"/>
            <a:ext cx="1588333" cy="1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3349D3B-ABA2-4657-84F2-33F4581D4046}"/>
              </a:ext>
            </a:extLst>
          </p:cNvPr>
          <p:cNvSpPr/>
          <p:nvPr/>
        </p:nvSpPr>
        <p:spPr>
          <a:xfrm>
            <a:off x="8187916" y="2154790"/>
            <a:ext cx="735496" cy="487017"/>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dk1"/>
                </a:solidFill>
                <a:latin typeface="Arial Nova" panose="020B0504020202020204" pitchFamily="34" charset="0"/>
              </a:rPr>
              <a:t>SWs</a:t>
            </a:r>
          </a:p>
        </p:txBody>
      </p:sp>
      <p:sp>
        <p:nvSpPr>
          <p:cNvPr id="6" name="Oval 5">
            <a:extLst>
              <a:ext uri="{FF2B5EF4-FFF2-40B4-BE49-F238E27FC236}">
                <a16:creationId xmlns:a16="http://schemas.microsoft.com/office/drawing/2014/main" id="{31A3562E-EB46-41CF-BE33-584345EF8BAD}"/>
              </a:ext>
            </a:extLst>
          </p:cNvPr>
          <p:cNvSpPr/>
          <p:nvPr/>
        </p:nvSpPr>
        <p:spPr>
          <a:xfrm>
            <a:off x="5957545" y="2098674"/>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R3</a:t>
            </a:r>
          </a:p>
        </p:txBody>
      </p:sp>
      <p:sp>
        <p:nvSpPr>
          <p:cNvPr id="46" name="Rectangle 45">
            <a:extLst>
              <a:ext uri="{FF2B5EF4-FFF2-40B4-BE49-F238E27FC236}">
                <a16:creationId xmlns:a16="http://schemas.microsoft.com/office/drawing/2014/main" id="{03CC4EA6-344E-4A1E-8086-063DD41BDCF6}"/>
              </a:ext>
            </a:extLst>
          </p:cNvPr>
          <p:cNvSpPr/>
          <p:nvPr/>
        </p:nvSpPr>
        <p:spPr>
          <a:xfrm>
            <a:off x="8325536" y="32004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7" name="Rectangle 46">
            <a:extLst>
              <a:ext uri="{FF2B5EF4-FFF2-40B4-BE49-F238E27FC236}">
                <a16:creationId xmlns:a16="http://schemas.microsoft.com/office/drawing/2014/main" id="{B036BBEF-337C-4FA2-9212-3684F945BEF4}"/>
              </a:ext>
            </a:extLst>
          </p:cNvPr>
          <p:cNvSpPr/>
          <p:nvPr/>
        </p:nvSpPr>
        <p:spPr>
          <a:xfrm>
            <a:off x="8477936" y="33528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8" name="Rectangle 47">
            <a:extLst>
              <a:ext uri="{FF2B5EF4-FFF2-40B4-BE49-F238E27FC236}">
                <a16:creationId xmlns:a16="http://schemas.microsoft.com/office/drawing/2014/main" id="{5ABA2A86-8490-4BCF-B2D3-2EC27C032099}"/>
              </a:ext>
            </a:extLst>
          </p:cNvPr>
          <p:cNvSpPr/>
          <p:nvPr/>
        </p:nvSpPr>
        <p:spPr>
          <a:xfrm>
            <a:off x="8630336" y="35052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cxnSp>
        <p:nvCxnSpPr>
          <p:cNvPr id="50" name="Straight Arrow Connector 49">
            <a:extLst>
              <a:ext uri="{FF2B5EF4-FFF2-40B4-BE49-F238E27FC236}">
                <a16:creationId xmlns:a16="http://schemas.microsoft.com/office/drawing/2014/main" id="{E4D11076-86F5-4C5C-90C3-75CADE5CFBE7}"/>
              </a:ext>
            </a:extLst>
          </p:cNvPr>
          <p:cNvCxnSpPr>
            <a:stCxn id="44" idx="2"/>
            <a:endCxn id="46" idx="0"/>
          </p:cNvCxnSpPr>
          <p:nvPr/>
        </p:nvCxnSpPr>
        <p:spPr>
          <a:xfrm>
            <a:off x="8555664" y="2641807"/>
            <a:ext cx="11173" cy="558604"/>
          </a:xfrm>
          <a:prstGeom prst="straightConnector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9FE69D95-FAA8-4440-9504-8DCA5D29849A}"/>
              </a:ext>
            </a:extLst>
          </p:cNvPr>
          <p:cNvSpPr/>
          <p:nvPr/>
        </p:nvSpPr>
        <p:spPr>
          <a:xfrm>
            <a:off x="2184921" y="43562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7" name="Rectangle 56">
            <a:extLst>
              <a:ext uri="{FF2B5EF4-FFF2-40B4-BE49-F238E27FC236}">
                <a16:creationId xmlns:a16="http://schemas.microsoft.com/office/drawing/2014/main" id="{B6E1A786-7A05-4EA6-9C50-FF70E3F38FFF}"/>
              </a:ext>
            </a:extLst>
          </p:cNvPr>
          <p:cNvSpPr/>
          <p:nvPr/>
        </p:nvSpPr>
        <p:spPr>
          <a:xfrm>
            <a:off x="2337321" y="4508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8" name="Rectangle 57">
            <a:extLst>
              <a:ext uri="{FF2B5EF4-FFF2-40B4-BE49-F238E27FC236}">
                <a16:creationId xmlns:a16="http://schemas.microsoft.com/office/drawing/2014/main" id="{3BB89B12-2270-4FD6-BC42-87C5971A60C4}"/>
              </a:ext>
            </a:extLst>
          </p:cNvPr>
          <p:cNvSpPr/>
          <p:nvPr/>
        </p:nvSpPr>
        <p:spPr>
          <a:xfrm>
            <a:off x="2489721" y="4661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60" name="Straight Connector 59">
            <a:extLst>
              <a:ext uri="{FF2B5EF4-FFF2-40B4-BE49-F238E27FC236}">
                <a16:creationId xmlns:a16="http://schemas.microsoft.com/office/drawing/2014/main" id="{09F0F9EF-DA35-4C04-A9EA-872854D788C6}"/>
              </a:ext>
            </a:extLst>
          </p:cNvPr>
          <p:cNvCxnSpPr>
            <a:cxnSpLocks/>
            <a:stCxn id="4" idx="4"/>
            <a:endCxn id="56" idx="0"/>
          </p:cNvCxnSpPr>
          <p:nvPr/>
        </p:nvCxnSpPr>
        <p:spPr>
          <a:xfrm flipH="1">
            <a:off x="2621716" y="3935411"/>
            <a:ext cx="714" cy="4208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10429B7C-0CF8-460B-A10F-DFA2C5E6C2C5}"/>
              </a:ext>
            </a:extLst>
          </p:cNvPr>
          <p:cNvCxnSpPr>
            <a:cxnSpLocks/>
            <a:stCxn id="5" idx="4"/>
            <a:endCxn id="4" idx="0"/>
          </p:cNvCxnSpPr>
          <p:nvPr/>
        </p:nvCxnSpPr>
        <p:spPr>
          <a:xfrm>
            <a:off x="2622430" y="1587790"/>
            <a:ext cx="0" cy="17483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3C5C35A5-99E5-4453-8224-9D44D595A222}"/>
              </a:ext>
            </a:extLst>
          </p:cNvPr>
          <p:cNvSpPr/>
          <p:nvPr/>
        </p:nvSpPr>
        <p:spPr>
          <a:xfrm>
            <a:off x="2337321" y="4508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8" name="Rectangle 27">
            <a:extLst>
              <a:ext uri="{FF2B5EF4-FFF2-40B4-BE49-F238E27FC236}">
                <a16:creationId xmlns:a16="http://schemas.microsoft.com/office/drawing/2014/main" id="{7CFBBC14-A11A-4000-B272-6C0575FDCA6F}"/>
              </a:ext>
            </a:extLst>
          </p:cNvPr>
          <p:cNvSpPr/>
          <p:nvPr/>
        </p:nvSpPr>
        <p:spPr>
          <a:xfrm>
            <a:off x="2489721" y="4661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9" name="Rectangle 28">
            <a:extLst>
              <a:ext uri="{FF2B5EF4-FFF2-40B4-BE49-F238E27FC236}">
                <a16:creationId xmlns:a16="http://schemas.microsoft.com/office/drawing/2014/main" id="{7192423F-59FC-454B-8C3E-C1BC849FF3FB}"/>
              </a:ext>
            </a:extLst>
          </p:cNvPr>
          <p:cNvSpPr/>
          <p:nvPr/>
        </p:nvSpPr>
        <p:spPr>
          <a:xfrm>
            <a:off x="2642121" y="48134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4" name="Rectangle 33">
            <a:extLst>
              <a:ext uri="{FF2B5EF4-FFF2-40B4-BE49-F238E27FC236}">
                <a16:creationId xmlns:a16="http://schemas.microsoft.com/office/drawing/2014/main" id="{1BE6407C-D5E2-4BC1-84C6-EA674C258682}"/>
              </a:ext>
            </a:extLst>
          </p:cNvPr>
          <p:cNvSpPr/>
          <p:nvPr/>
        </p:nvSpPr>
        <p:spPr>
          <a:xfrm>
            <a:off x="385939" y="8309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5" name="Rectangle 34">
            <a:extLst>
              <a:ext uri="{FF2B5EF4-FFF2-40B4-BE49-F238E27FC236}">
                <a16:creationId xmlns:a16="http://schemas.microsoft.com/office/drawing/2014/main" id="{A95D90AE-60A0-4228-9175-1E008837878C}"/>
              </a:ext>
            </a:extLst>
          </p:cNvPr>
          <p:cNvSpPr/>
          <p:nvPr/>
        </p:nvSpPr>
        <p:spPr>
          <a:xfrm>
            <a:off x="538339" y="983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6" name="Rectangle 35">
            <a:extLst>
              <a:ext uri="{FF2B5EF4-FFF2-40B4-BE49-F238E27FC236}">
                <a16:creationId xmlns:a16="http://schemas.microsoft.com/office/drawing/2014/main" id="{9BA05202-6641-4ADF-89C8-599029F0A73E}"/>
              </a:ext>
            </a:extLst>
          </p:cNvPr>
          <p:cNvSpPr/>
          <p:nvPr/>
        </p:nvSpPr>
        <p:spPr>
          <a:xfrm>
            <a:off x="690739" y="1135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7" name="Rectangle 36">
            <a:extLst>
              <a:ext uri="{FF2B5EF4-FFF2-40B4-BE49-F238E27FC236}">
                <a16:creationId xmlns:a16="http://schemas.microsoft.com/office/drawing/2014/main" id="{B91F3F5A-52FB-4CFE-9E4C-ED1CE8B1375C}"/>
              </a:ext>
            </a:extLst>
          </p:cNvPr>
          <p:cNvSpPr/>
          <p:nvPr/>
        </p:nvSpPr>
        <p:spPr>
          <a:xfrm>
            <a:off x="538339" y="983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8" name="Rectangle 37">
            <a:extLst>
              <a:ext uri="{FF2B5EF4-FFF2-40B4-BE49-F238E27FC236}">
                <a16:creationId xmlns:a16="http://schemas.microsoft.com/office/drawing/2014/main" id="{11F9DF72-4928-4AC4-BFB6-F7B9B27796EE}"/>
              </a:ext>
            </a:extLst>
          </p:cNvPr>
          <p:cNvSpPr/>
          <p:nvPr/>
        </p:nvSpPr>
        <p:spPr>
          <a:xfrm>
            <a:off x="690739" y="1135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9" name="Rectangle 38">
            <a:extLst>
              <a:ext uri="{FF2B5EF4-FFF2-40B4-BE49-F238E27FC236}">
                <a16:creationId xmlns:a16="http://schemas.microsoft.com/office/drawing/2014/main" id="{E64B03F4-80BB-401D-A30D-16BBA95315C6}"/>
              </a:ext>
            </a:extLst>
          </p:cNvPr>
          <p:cNvSpPr/>
          <p:nvPr/>
        </p:nvSpPr>
        <p:spPr>
          <a:xfrm>
            <a:off x="843139" y="12881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14" name="Straight Connector 13">
            <a:extLst>
              <a:ext uri="{FF2B5EF4-FFF2-40B4-BE49-F238E27FC236}">
                <a16:creationId xmlns:a16="http://schemas.microsoft.com/office/drawing/2014/main" id="{3CAD3504-DC15-4CAC-A09A-9EBD2E4932A0}"/>
              </a:ext>
            </a:extLst>
          </p:cNvPr>
          <p:cNvCxnSpPr>
            <a:cxnSpLocks/>
          </p:cNvCxnSpPr>
          <p:nvPr/>
        </p:nvCxnSpPr>
        <p:spPr>
          <a:xfrm flipH="1">
            <a:off x="1546474" y="1210315"/>
            <a:ext cx="7908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637CC71-6B35-4B25-942B-BAFFEF30CA78}"/>
              </a:ext>
            </a:extLst>
          </p:cNvPr>
          <p:cNvSpPr txBox="1"/>
          <p:nvPr/>
        </p:nvSpPr>
        <p:spPr>
          <a:xfrm>
            <a:off x="604094" y="1769974"/>
            <a:ext cx="1251625" cy="369332"/>
          </a:xfrm>
          <a:prstGeom prst="rect">
            <a:avLst/>
          </a:prstGeom>
          <a:noFill/>
        </p:spPr>
        <p:txBody>
          <a:bodyPr wrap="none" rtlCol="0">
            <a:spAutoFit/>
          </a:bodyPr>
          <a:lstStyle/>
          <a:p>
            <a:r>
              <a:rPr lang="en-US" dirty="0"/>
              <a:t>Networks 1</a:t>
            </a:r>
          </a:p>
        </p:txBody>
      </p:sp>
      <p:sp>
        <p:nvSpPr>
          <p:cNvPr id="45" name="TextBox 44">
            <a:extLst>
              <a:ext uri="{FF2B5EF4-FFF2-40B4-BE49-F238E27FC236}">
                <a16:creationId xmlns:a16="http://schemas.microsoft.com/office/drawing/2014/main" id="{4ED3C8D5-87AD-4C48-9511-ABA3159CE4B5}"/>
              </a:ext>
            </a:extLst>
          </p:cNvPr>
          <p:cNvSpPr txBox="1"/>
          <p:nvPr/>
        </p:nvSpPr>
        <p:spPr>
          <a:xfrm>
            <a:off x="2423680" y="5331491"/>
            <a:ext cx="1251625" cy="369332"/>
          </a:xfrm>
          <a:prstGeom prst="rect">
            <a:avLst/>
          </a:prstGeom>
          <a:noFill/>
        </p:spPr>
        <p:txBody>
          <a:bodyPr wrap="none" rtlCol="0">
            <a:spAutoFit/>
          </a:bodyPr>
          <a:lstStyle/>
          <a:p>
            <a:r>
              <a:rPr lang="en-US" dirty="0"/>
              <a:t>Networks 2</a:t>
            </a:r>
          </a:p>
        </p:txBody>
      </p:sp>
      <p:sp>
        <p:nvSpPr>
          <p:cNvPr id="49" name="TextBox 48">
            <a:extLst>
              <a:ext uri="{FF2B5EF4-FFF2-40B4-BE49-F238E27FC236}">
                <a16:creationId xmlns:a16="http://schemas.microsoft.com/office/drawing/2014/main" id="{076D4D5B-63C0-46FE-9089-DC5D671E904D}"/>
              </a:ext>
            </a:extLst>
          </p:cNvPr>
          <p:cNvSpPr txBox="1"/>
          <p:nvPr/>
        </p:nvSpPr>
        <p:spPr>
          <a:xfrm>
            <a:off x="8137249" y="4079969"/>
            <a:ext cx="1251625" cy="369332"/>
          </a:xfrm>
          <a:prstGeom prst="rect">
            <a:avLst/>
          </a:prstGeom>
          <a:noFill/>
        </p:spPr>
        <p:txBody>
          <a:bodyPr wrap="none" rtlCol="0">
            <a:spAutoFit/>
          </a:bodyPr>
          <a:lstStyle/>
          <a:p>
            <a:r>
              <a:rPr lang="en-US" dirty="0"/>
              <a:t>Networks 3</a:t>
            </a:r>
          </a:p>
        </p:txBody>
      </p:sp>
      <p:cxnSp>
        <p:nvCxnSpPr>
          <p:cNvPr id="8" name="Straight Arrow Connector 7">
            <a:extLst>
              <a:ext uri="{FF2B5EF4-FFF2-40B4-BE49-F238E27FC236}">
                <a16:creationId xmlns:a16="http://schemas.microsoft.com/office/drawing/2014/main" id="{9137FEAA-3572-4056-93BA-ABC582B78FC4}"/>
              </a:ext>
            </a:extLst>
          </p:cNvPr>
          <p:cNvCxnSpPr/>
          <p:nvPr/>
        </p:nvCxnSpPr>
        <p:spPr>
          <a:xfrm>
            <a:off x="2774115" y="1810115"/>
            <a:ext cx="0" cy="1255939"/>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3B18A26-D4F9-4247-8812-26C8D5DA0506}"/>
              </a:ext>
            </a:extLst>
          </p:cNvPr>
          <p:cNvCxnSpPr>
            <a:cxnSpLocks/>
          </p:cNvCxnSpPr>
          <p:nvPr/>
        </p:nvCxnSpPr>
        <p:spPr>
          <a:xfrm>
            <a:off x="3289853" y="1587790"/>
            <a:ext cx="1649895" cy="510884"/>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6757820-FB52-4691-B932-907F2764AA47}"/>
              </a:ext>
            </a:extLst>
          </p:cNvPr>
          <p:cNvCxnSpPr>
            <a:stCxn id="5" idx="6"/>
            <a:endCxn id="6" idx="1"/>
          </p:cNvCxnSpPr>
          <p:nvPr/>
        </p:nvCxnSpPr>
        <p:spPr>
          <a:xfrm>
            <a:off x="2943449" y="1288166"/>
            <a:ext cx="3108120" cy="898266"/>
          </a:xfrm>
          <a:prstGeom prst="line">
            <a:avLst/>
          </a:prstGeom>
          <a:ln w="19050">
            <a:solidFill>
              <a:srgbClr val="000099"/>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D1DA149-7315-43D8-9084-BADD83308BBE}"/>
              </a:ext>
            </a:extLst>
          </p:cNvPr>
          <p:cNvCxnSpPr>
            <a:stCxn id="4" idx="6"/>
            <a:endCxn id="6" idx="3"/>
          </p:cNvCxnSpPr>
          <p:nvPr/>
        </p:nvCxnSpPr>
        <p:spPr>
          <a:xfrm flipV="1">
            <a:off x="2943449" y="2610164"/>
            <a:ext cx="3108120" cy="1025623"/>
          </a:xfrm>
          <a:prstGeom prst="line">
            <a:avLst/>
          </a:prstGeom>
          <a:ln w="19050">
            <a:solidFill>
              <a:srgbClr val="000099"/>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30719B37-4568-48F1-B115-8CA048D7CAA3}"/>
              </a:ext>
            </a:extLst>
          </p:cNvPr>
          <p:cNvCxnSpPr>
            <a:cxnSpLocks/>
          </p:cNvCxnSpPr>
          <p:nvPr/>
        </p:nvCxnSpPr>
        <p:spPr>
          <a:xfrm flipV="1">
            <a:off x="3363310" y="2743752"/>
            <a:ext cx="1649895" cy="510884"/>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0BC938A-AE88-4169-A359-6D7CC7F1F3E2}"/>
              </a:ext>
            </a:extLst>
          </p:cNvPr>
          <p:cNvSpPr txBox="1"/>
          <p:nvPr/>
        </p:nvSpPr>
        <p:spPr>
          <a:xfrm>
            <a:off x="3668219" y="1981105"/>
            <a:ext cx="678391" cy="369332"/>
          </a:xfrm>
          <a:prstGeom prst="rect">
            <a:avLst/>
          </a:prstGeom>
          <a:noFill/>
        </p:spPr>
        <p:txBody>
          <a:bodyPr wrap="none" rtlCol="0">
            <a:spAutoFit/>
          </a:bodyPr>
          <a:lstStyle/>
          <a:p>
            <a:r>
              <a:rPr lang="en-US" b="1" dirty="0">
                <a:solidFill>
                  <a:srgbClr val="FF0000"/>
                </a:solidFill>
              </a:rPr>
              <a:t>OSPF</a:t>
            </a:r>
          </a:p>
        </p:txBody>
      </p:sp>
      <p:sp>
        <p:nvSpPr>
          <p:cNvPr id="21" name="TextBox 20">
            <a:extLst>
              <a:ext uri="{FF2B5EF4-FFF2-40B4-BE49-F238E27FC236}">
                <a16:creationId xmlns:a16="http://schemas.microsoft.com/office/drawing/2014/main" id="{4365251E-5FFB-44A9-B94E-FE303DBA502E}"/>
              </a:ext>
            </a:extLst>
          </p:cNvPr>
          <p:cNvSpPr txBox="1"/>
          <p:nvPr/>
        </p:nvSpPr>
        <p:spPr>
          <a:xfrm>
            <a:off x="2076373" y="2303645"/>
            <a:ext cx="545342" cy="369332"/>
          </a:xfrm>
          <a:prstGeom prst="rect">
            <a:avLst/>
          </a:prstGeom>
          <a:noFill/>
        </p:spPr>
        <p:txBody>
          <a:bodyPr wrap="none" rtlCol="0">
            <a:spAutoFit/>
          </a:bodyPr>
          <a:lstStyle/>
          <a:p>
            <a:r>
              <a:rPr lang="en-US" dirty="0"/>
              <a:t>p2p</a:t>
            </a:r>
          </a:p>
        </p:txBody>
      </p:sp>
      <p:sp>
        <p:nvSpPr>
          <p:cNvPr id="54" name="TextBox 53">
            <a:extLst>
              <a:ext uri="{FF2B5EF4-FFF2-40B4-BE49-F238E27FC236}">
                <a16:creationId xmlns:a16="http://schemas.microsoft.com/office/drawing/2014/main" id="{252B9FDE-B5E3-464A-97D4-BE74DA846674}"/>
              </a:ext>
            </a:extLst>
          </p:cNvPr>
          <p:cNvSpPr txBox="1"/>
          <p:nvPr/>
        </p:nvSpPr>
        <p:spPr>
          <a:xfrm>
            <a:off x="5061552" y="2919879"/>
            <a:ext cx="906145" cy="646331"/>
          </a:xfrm>
          <a:prstGeom prst="rect">
            <a:avLst/>
          </a:prstGeom>
          <a:noFill/>
        </p:spPr>
        <p:txBody>
          <a:bodyPr wrap="none" rtlCol="0">
            <a:spAutoFit/>
          </a:bodyPr>
          <a:lstStyle/>
          <a:p>
            <a:r>
              <a:rPr lang="en-US" dirty="0"/>
              <a:t>tunnels</a:t>
            </a:r>
          </a:p>
          <a:p>
            <a:r>
              <a:rPr lang="en-US" dirty="0"/>
              <a:t>(p2p)</a:t>
            </a:r>
          </a:p>
        </p:txBody>
      </p:sp>
      <p:sp>
        <p:nvSpPr>
          <p:cNvPr id="55" name="TextBox 54">
            <a:extLst>
              <a:ext uri="{FF2B5EF4-FFF2-40B4-BE49-F238E27FC236}">
                <a16:creationId xmlns:a16="http://schemas.microsoft.com/office/drawing/2014/main" id="{9545268C-9887-43E0-AAE3-E9AA87AC832A}"/>
              </a:ext>
            </a:extLst>
          </p:cNvPr>
          <p:cNvSpPr txBox="1"/>
          <p:nvPr/>
        </p:nvSpPr>
        <p:spPr>
          <a:xfrm>
            <a:off x="180067" y="160259"/>
            <a:ext cx="3403176" cy="369332"/>
          </a:xfrm>
          <a:prstGeom prst="rect">
            <a:avLst/>
          </a:prstGeom>
          <a:noFill/>
        </p:spPr>
        <p:txBody>
          <a:bodyPr wrap="none" rtlCol="0">
            <a:spAutoFit/>
          </a:bodyPr>
          <a:lstStyle/>
          <a:p>
            <a:r>
              <a:rPr lang="en-US" dirty="0"/>
              <a:t>Which we can represent like this:</a:t>
            </a:r>
          </a:p>
        </p:txBody>
      </p:sp>
      <p:sp>
        <p:nvSpPr>
          <p:cNvPr id="22" name="Rectangle 21">
            <a:extLst>
              <a:ext uri="{FF2B5EF4-FFF2-40B4-BE49-F238E27FC236}">
                <a16:creationId xmlns:a16="http://schemas.microsoft.com/office/drawing/2014/main" id="{DBF64295-BBED-4C76-B671-4B73F63886E9}"/>
              </a:ext>
            </a:extLst>
          </p:cNvPr>
          <p:cNvSpPr/>
          <p:nvPr/>
        </p:nvSpPr>
        <p:spPr>
          <a:xfrm>
            <a:off x="109330" y="6101998"/>
            <a:ext cx="11565834" cy="646331"/>
          </a:xfrm>
          <a:prstGeom prst="rect">
            <a:avLst/>
          </a:prstGeom>
        </p:spPr>
        <p:txBody>
          <a:bodyPr wrap="square">
            <a:spAutoFit/>
          </a:bodyPr>
          <a:lstStyle/>
          <a:p>
            <a:r>
              <a:rPr lang="en-US" dirty="0">
                <a:sym typeface="Wingdings" panose="05000000000000000000" pitchFamily="2" charset="2"/>
              </a:rPr>
              <a:t>I am calling the networks connected to R1, R2 and R3, networks 1, networks2, and networks 3, and just adding an example subnet.</a:t>
            </a:r>
            <a:r>
              <a:rPr lang="en-US" dirty="0"/>
              <a:t> </a:t>
            </a:r>
          </a:p>
        </p:txBody>
      </p:sp>
      <p:sp>
        <p:nvSpPr>
          <p:cNvPr id="23" name="TextBox 22">
            <a:extLst>
              <a:ext uri="{FF2B5EF4-FFF2-40B4-BE49-F238E27FC236}">
                <a16:creationId xmlns:a16="http://schemas.microsoft.com/office/drawing/2014/main" id="{8222A0FE-507F-49E9-9827-E27D27E2E895}"/>
              </a:ext>
            </a:extLst>
          </p:cNvPr>
          <p:cNvSpPr txBox="1"/>
          <p:nvPr/>
        </p:nvSpPr>
        <p:spPr>
          <a:xfrm>
            <a:off x="63141" y="2139306"/>
            <a:ext cx="1937390" cy="369332"/>
          </a:xfrm>
          <a:prstGeom prst="rect">
            <a:avLst/>
          </a:prstGeom>
          <a:noFill/>
        </p:spPr>
        <p:txBody>
          <a:bodyPr wrap="none" rtlCol="0">
            <a:spAutoFit/>
          </a:bodyPr>
          <a:lstStyle/>
          <a:p>
            <a:r>
              <a:rPr lang="en-US" dirty="0"/>
              <a:t>Example 10.1.1/24</a:t>
            </a:r>
          </a:p>
        </p:txBody>
      </p:sp>
      <p:sp>
        <p:nvSpPr>
          <p:cNvPr id="59" name="TextBox 58">
            <a:extLst>
              <a:ext uri="{FF2B5EF4-FFF2-40B4-BE49-F238E27FC236}">
                <a16:creationId xmlns:a16="http://schemas.microsoft.com/office/drawing/2014/main" id="{E02AB476-75B9-4258-85C9-0904B8EB1A9F}"/>
              </a:ext>
            </a:extLst>
          </p:cNvPr>
          <p:cNvSpPr txBox="1"/>
          <p:nvPr/>
        </p:nvSpPr>
        <p:spPr>
          <a:xfrm>
            <a:off x="2423680" y="5631115"/>
            <a:ext cx="1937390" cy="369332"/>
          </a:xfrm>
          <a:prstGeom prst="rect">
            <a:avLst/>
          </a:prstGeom>
          <a:noFill/>
        </p:spPr>
        <p:txBody>
          <a:bodyPr wrap="none" rtlCol="0">
            <a:spAutoFit/>
          </a:bodyPr>
          <a:lstStyle/>
          <a:p>
            <a:r>
              <a:rPr lang="en-US" dirty="0"/>
              <a:t>Example 10.2.2/24</a:t>
            </a:r>
          </a:p>
        </p:txBody>
      </p:sp>
      <p:sp>
        <p:nvSpPr>
          <p:cNvPr id="61" name="TextBox 60">
            <a:extLst>
              <a:ext uri="{FF2B5EF4-FFF2-40B4-BE49-F238E27FC236}">
                <a16:creationId xmlns:a16="http://schemas.microsoft.com/office/drawing/2014/main" id="{B9238B13-C0E2-45EB-B1C6-AF2601549D2C}"/>
              </a:ext>
            </a:extLst>
          </p:cNvPr>
          <p:cNvSpPr txBox="1"/>
          <p:nvPr/>
        </p:nvSpPr>
        <p:spPr>
          <a:xfrm>
            <a:off x="7661641" y="4426776"/>
            <a:ext cx="1937390" cy="369332"/>
          </a:xfrm>
          <a:prstGeom prst="rect">
            <a:avLst/>
          </a:prstGeom>
          <a:noFill/>
        </p:spPr>
        <p:txBody>
          <a:bodyPr wrap="none" rtlCol="0">
            <a:spAutoFit/>
          </a:bodyPr>
          <a:lstStyle/>
          <a:p>
            <a:r>
              <a:rPr lang="en-US" dirty="0"/>
              <a:t>Example 10.3.3/24</a:t>
            </a:r>
          </a:p>
        </p:txBody>
      </p:sp>
    </p:spTree>
    <p:extLst>
      <p:ext uri="{BB962C8B-B14F-4D97-AF65-F5344CB8AC3E}">
        <p14:creationId xmlns:p14="http://schemas.microsoft.com/office/powerpoint/2010/main" val="166451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9662C-2063-4DA1-8180-F83BDE012443}"/>
              </a:ext>
            </a:extLst>
          </p:cNvPr>
          <p:cNvSpPr>
            <a:spLocks noGrp="1"/>
          </p:cNvSpPr>
          <p:nvPr>
            <p:ph idx="1"/>
          </p:nvPr>
        </p:nvSpPr>
        <p:spPr>
          <a:xfrm>
            <a:off x="444500" y="419100"/>
            <a:ext cx="10909300" cy="6070600"/>
          </a:xfrm>
        </p:spPr>
        <p:txBody>
          <a:bodyPr>
            <a:noAutofit/>
          </a:bodyPr>
          <a:lstStyle/>
          <a:p>
            <a:pPr marL="0" indent="0">
              <a:lnSpc>
                <a:spcPct val="100000"/>
              </a:lnSpc>
              <a:spcBef>
                <a:spcPts val="0"/>
              </a:spcBef>
              <a:buNone/>
            </a:pPr>
            <a:r>
              <a:rPr lang="en-US" sz="1400" dirty="0">
                <a:latin typeface="Arial Nova" panose="020B0504020202020204" pitchFamily="34" charset="0"/>
              </a:rPr>
              <a:t>I think you are trying to solve routing, AND isolate traffic from that new network going to the services behind R1 with OSPF. You should solve them separately, and likely you don’t need the routing instance (though it is possible, yet more complicated as you might need to share routes between tables and so on)</a:t>
            </a:r>
          </a:p>
          <a:p>
            <a:pPr marL="0" indent="0">
              <a:lnSpc>
                <a:spcPct val="100000"/>
              </a:lnSpc>
              <a:spcBef>
                <a:spcPts val="0"/>
              </a:spcBef>
              <a:buNone/>
            </a:pPr>
            <a:endParaRPr lang="en-US" sz="1400" dirty="0">
              <a:latin typeface="Arial Nova" panose="020B0504020202020204" pitchFamily="34" charset="0"/>
            </a:endParaRPr>
          </a:p>
          <a:p>
            <a:pPr marL="0" indent="0">
              <a:lnSpc>
                <a:spcPct val="100000"/>
              </a:lnSpc>
              <a:spcBef>
                <a:spcPts val="0"/>
              </a:spcBef>
              <a:buNone/>
            </a:pPr>
            <a:r>
              <a:rPr lang="en-US" sz="1400" dirty="0">
                <a:latin typeface="Arial Nova" panose="020B0504020202020204" pitchFamily="34" charset="0"/>
              </a:rPr>
              <a:t>So, I would go back to the original design, and use security policies on R3, to control who can access the services behind R1 and who can’t. And here is the next set of questions for you (routing):</a:t>
            </a:r>
          </a:p>
          <a:p>
            <a:pPr>
              <a:lnSpc>
                <a:spcPct val="100000"/>
              </a:lnSpc>
              <a:spcBef>
                <a:spcPts val="0"/>
              </a:spcBef>
            </a:pPr>
            <a:endParaRPr lang="en-US" sz="1400" dirty="0">
              <a:latin typeface="Arial Nova" panose="020B0504020202020204" pitchFamily="34" charset="0"/>
            </a:endParaRPr>
          </a:p>
          <a:p>
            <a:pPr>
              <a:lnSpc>
                <a:spcPct val="100000"/>
              </a:lnSpc>
              <a:spcBef>
                <a:spcPts val="0"/>
              </a:spcBef>
            </a:pPr>
            <a:r>
              <a:rPr lang="en-US" sz="1400" dirty="0">
                <a:latin typeface="Arial Nova" panose="020B0504020202020204" pitchFamily="34" charset="0"/>
              </a:rPr>
              <a:t>When you say “I put the switch and at the </a:t>
            </a:r>
            <a:r>
              <a:rPr lang="en-US" sz="1400" b="1" dirty="0">
                <a:highlight>
                  <a:srgbClr val="FFFF00"/>
                </a:highlight>
                <a:latin typeface="Arial Nova" panose="020B0504020202020204" pitchFamily="34" charset="0"/>
              </a:rPr>
              <a:t>L2 level </a:t>
            </a:r>
            <a:r>
              <a:rPr lang="en-US" sz="1400" dirty="0">
                <a:latin typeface="Arial Nova" panose="020B0504020202020204" pitchFamily="34" charset="0"/>
              </a:rPr>
              <a:t>I divided one tunnel into two” How did you do this at L2?</a:t>
            </a:r>
          </a:p>
          <a:p>
            <a:pPr marL="398463" indent="0">
              <a:lnSpc>
                <a:spcPct val="100000"/>
              </a:lnSpc>
              <a:spcBef>
                <a:spcPts val="0"/>
              </a:spcBef>
              <a:buNone/>
            </a:pPr>
            <a:r>
              <a:rPr lang="en-US" sz="1400" dirty="0">
                <a:latin typeface="Arial Nova" panose="020B0504020202020204" pitchFamily="34" charset="0"/>
              </a:rPr>
              <a:t>I thought you had TWO separate tunnels R1</a:t>
            </a:r>
            <a:r>
              <a:rPr lang="en-US" sz="1400" dirty="0">
                <a:latin typeface="Arial Nova" panose="020B0504020202020204" pitchFamily="34" charset="0"/>
                <a:sym typeface="Wingdings" panose="05000000000000000000" pitchFamily="2" charset="2"/>
              </a:rPr>
              <a:t>R3, and R1R2, is that the case? </a:t>
            </a:r>
          </a:p>
          <a:p>
            <a:pPr>
              <a:lnSpc>
                <a:spcPct val="100000"/>
              </a:lnSpc>
              <a:spcBef>
                <a:spcPts val="0"/>
              </a:spcBef>
            </a:pPr>
            <a:endParaRPr lang="en-US" sz="1400" dirty="0">
              <a:latin typeface="Arial Nova" panose="020B0504020202020204" pitchFamily="34" charset="0"/>
              <a:sym typeface="Wingdings" panose="05000000000000000000" pitchFamily="2" charset="2"/>
            </a:endParaRPr>
          </a:p>
          <a:p>
            <a:pPr>
              <a:lnSpc>
                <a:spcPct val="100000"/>
              </a:lnSpc>
              <a:spcBef>
                <a:spcPts val="0"/>
              </a:spcBef>
            </a:pPr>
            <a:r>
              <a:rPr lang="en-US" sz="1400" dirty="0">
                <a:latin typeface="Arial Nova" panose="020B0504020202020204" pitchFamily="34" charset="0"/>
                <a:sym typeface="Wingdings" panose="05000000000000000000" pitchFamily="2" charset="2"/>
              </a:rPr>
              <a:t>Then you should have OSPF neighbors between each pair of routers.  Each router should have 2. </a:t>
            </a:r>
          </a:p>
          <a:p>
            <a:pPr marL="398463" indent="0">
              <a:lnSpc>
                <a:spcPct val="100000"/>
              </a:lnSpc>
              <a:spcBef>
                <a:spcPts val="0"/>
              </a:spcBef>
              <a:buNone/>
            </a:pPr>
            <a:r>
              <a:rPr lang="en-US" sz="1400" dirty="0">
                <a:latin typeface="Arial Nova" panose="020B0504020202020204" pitchFamily="34" charset="0"/>
                <a:sym typeface="Wingdings" panose="05000000000000000000" pitchFamily="2" charset="2"/>
              </a:rPr>
              <a:t>I suspect that was the case because you said “</a:t>
            </a:r>
            <a:r>
              <a:rPr lang="en-US" sz="1400" dirty="0">
                <a:latin typeface="Arial Nova" panose="020B0504020202020204" pitchFamily="34" charset="0"/>
              </a:rPr>
              <a:t>Router 1 saw the network </a:t>
            </a:r>
            <a:r>
              <a:rPr lang="en-US" sz="1400" dirty="0">
                <a:latin typeface="Arial Nova" panose="020B0504020202020204" pitchFamily="34" charset="0"/>
                <a:sym typeface="Wingdings" panose="05000000000000000000" pitchFamily="2" charset="2"/>
              </a:rPr>
              <a:t>(which I assume is network3 in my picture) </a:t>
            </a:r>
            <a:r>
              <a:rPr lang="en-US" sz="1400" dirty="0">
                <a:latin typeface="Arial Nova" panose="020B0504020202020204" pitchFamily="34" charset="0"/>
              </a:rPr>
              <a:t>along the upper tunnel”. </a:t>
            </a:r>
          </a:p>
          <a:p>
            <a:pPr>
              <a:lnSpc>
                <a:spcPct val="100000"/>
              </a:lnSpc>
              <a:spcBef>
                <a:spcPts val="0"/>
              </a:spcBef>
            </a:pPr>
            <a:endParaRPr lang="en-US" sz="1400" dirty="0">
              <a:latin typeface="Arial Nova" panose="020B0504020202020204" pitchFamily="34" charset="0"/>
            </a:endParaRPr>
          </a:p>
          <a:p>
            <a:pPr>
              <a:lnSpc>
                <a:spcPct val="100000"/>
              </a:lnSpc>
              <a:spcBef>
                <a:spcPts val="0"/>
              </a:spcBef>
            </a:pPr>
            <a:r>
              <a:rPr lang="en-US" sz="1400" dirty="0">
                <a:latin typeface="Arial Nova" panose="020B0504020202020204" pitchFamily="34" charset="0"/>
              </a:rPr>
              <a:t>Now you also say: “router 3 saw some services behind router 1 through router 2 and responded to requests to it, and not to router1</a:t>
            </a:r>
            <a:endParaRPr lang="en-US" sz="1400" dirty="0">
              <a:latin typeface="Arial Nova" panose="020B0504020202020204" pitchFamily="34" charset="0"/>
              <a:sym typeface="Wingdings" panose="05000000000000000000" pitchFamily="2" charset="2"/>
            </a:endParaRPr>
          </a:p>
          <a:p>
            <a:pPr marL="398463" lvl="1" indent="0">
              <a:lnSpc>
                <a:spcPct val="100000"/>
              </a:lnSpc>
              <a:spcBef>
                <a:spcPts val="0"/>
              </a:spcBef>
              <a:buNone/>
            </a:pPr>
            <a:r>
              <a:rPr lang="en-US" sz="1400" dirty="0">
                <a:latin typeface="Arial Nova" panose="020B0504020202020204" pitchFamily="34" charset="0"/>
                <a:sym typeface="Wingdings" panose="05000000000000000000" pitchFamily="2" charset="2"/>
              </a:rPr>
              <a:t>Two possible reasons I can think of:</a:t>
            </a:r>
          </a:p>
          <a:p>
            <a:pPr marL="398463" indent="0">
              <a:lnSpc>
                <a:spcPct val="100000"/>
              </a:lnSpc>
              <a:spcBef>
                <a:spcPts val="0"/>
              </a:spcBef>
              <a:buNone/>
            </a:pPr>
            <a:endParaRPr lang="en-US" sz="1400" dirty="0">
              <a:latin typeface="Arial Nova" panose="020B0504020202020204" pitchFamily="34" charset="0"/>
              <a:sym typeface="Wingdings" panose="05000000000000000000" pitchFamily="2" charset="2"/>
            </a:endParaRPr>
          </a:p>
          <a:p>
            <a:pPr marL="741363" indent="-342900">
              <a:lnSpc>
                <a:spcPct val="100000"/>
              </a:lnSpc>
              <a:spcBef>
                <a:spcPts val="0"/>
              </a:spcBef>
              <a:buAutoNum type="arabicParenR"/>
            </a:pPr>
            <a:r>
              <a:rPr lang="en-US" sz="1400" dirty="0">
                <a:latin typeface="Arial Nova" panose="020B0504020202020204" pitchFamily="34" charset="0"/>
                <a:sym typeface="Wingdings" panose="05000000000000000000" pitchFamily="2" charset="2"/>
              </a:rPr>
              <a:t>Both R1 and R2 are advertising the same subnets. Imagine that instead of 10.1.1/24 and 10.2.2/24, they both advertise 10.1.1/24. Then, R3 is learning about the same subnets from R1 and R2, and </a:t>
            </a:r>
            <a:r>
              <a:rPr lang="en-US" sz="1400" b="1" dirty="0">
                <a:latin typeface="Arial Nova" panose="020B0504020202020204" pitchFamily="34" charset="0"/>
                <a:sym typeface="Wingdings" panose="05000000000000000000" pitchFamily="2" charset="2"/>
              </a:rPr>
              <a:t>choses only on3 at random </a:t>
            </a:r>
            <a:r>
              <a:rPr lang="en-US" sz="1400" dirty="0">
                <a:latin typeface="Arial Nova" panose="020B0504020202020204" pitchFamily="34" charset="0"/>
                <a:sym typeface="Wingdings" panose="05000000000000000000" pitchFamily="2" charset="2"/>
              </a:rPr>
              <a:t>(Junos does not do load balancing by default and choses only one next hop when the metric is the same).</a:t>
            </a:r>
          </a:p>
          <a:p>
            <a:pPr marL="741363" indent="-342900">
              <a:lnSpc>
                <a:spcPct val="100000"/>
              </a:lnSpc>
              <a:spcBef>
                <a:spcPts val="0"/>
              </a:spcBef>
              <a:buAutoNum type="arabicParenR"/>
            </a:pPr>
            <a:endParaRPr lang="en-US" sz="1400" dirty="0">
              <a:latin typeface="Arial Nova" panose="020B0504020202020204" pitchFamily="34" charset="0"/>
              <a:sym typeface="Wingdings" panose="05000000000000000000" pitchFamily="2" charset="2"/>
            </a:endParaRPr>
          </a:p>
          <a:p>
            <a:pPr marL="744538" indent="0">
              <a:lnSpc>
                <a:spcPct val="100000"/>
              </a:lnSpc>
              <a:spcBef>
                <a:spcPts val="0"/>
              </a:spcBef>
              <a:buNone/>
            </a:pPr>
            <a:r>
              <a:rPr lang="en-US" sz="1400" dirty="0">
                <a:latin typeface="Arial Nova" panose="020B0504020202020204" pitchFamily="34" charset="0"/>
                <a:sym typeface="Wingdings" panose="05000000000000000000" pitchFamily="2" charset="2"/>
              </a:rPr>
              <a:t>Something like this: </a:t>
            </a:r>
          </a:p>
          <a:p>
            <a:pPr marL="744538" indent="0">
              <a:lnSpc>
                <a:spcPct val="100000"/>
              </a:lnSpc>
              <a:spcBef>
                <a:spcPts val="0"/>
              </a:spcBef>
              <a:buNone/>
            </a:pPr>
            <a:endParaRPr lang="en-US" sz="1400" dirty="0">
              <a:latin typeface="Arial Nova" panose="020B0504020202020204" pitchFamily="34" charset="0"/>
              <a:sym typeface="Wingdings" panose="05000000000000000000" pitchFamily="2" charset="2"/>
            </a:endParaRPr>
          </a:p>
          <a:p>
            <a:pPr marL="744538" indent="0">
              <a:lnSpc>
                <a:spcPct val="100000"/>
              </a:lnSpc>
              <a:spcBef>
                <a:spcPts val="0"/>
              </a:spcBef>
              <a:buNone/>
            </a:pPr>
            <a:r>
              <a:rPr lang="it-IT" sz="1400" dirty="0">
                <a:latin typeface="Courier New" panose="02070309020205020404" pitchFamily="49" charset="0"/>
                <a:cs typeface="Courier New" panose="02070309020205020404" pitchFamily="49" charset="0"/>
                <a:sym typeface="Wingdings" panose="05000000000000000000" pitchFamily="2" charset="2"/>
              </a:rPr>
              <a:t>10.1.1.0/24         *[OSPF/10] 00:01:28, metric 1</a:t>
            </a:r>
          </a:p>
          <a:p>
            <a:pPr marL="744538" indent="0">
              <a:lnSpc>
                <a:spcPct val="100000"/>
              </a:lnSpc>
              <a:spcBef>
                <a:spcPts val="0"/>
              </a:spcBef>
              <a:buNone/>
            </a:pPr>
            <a:r>
              <a:rPr lang="it-IT" sz="1400" dirty="0">
                <a:latin typeface="Courier New" panose="02070309020205020404" pitchFamily="49" charset="0"/>
                <a:cs typeface="Courier New" panose="02070309020205020404" pitchFamily="49" charset="0"/>
                <a:sym typeface="Wingdings" panose="05000000000000000000" pitchFamily="2" charset="2"/>
              </a:rPr>
              <a:t>                      to 10.20.1.2 via st1.0</a:t>
            </a:r>
          </a:p>
          <a:p>
            <a:pPr marL="744538" indent="0">
              <a:lnSpc>
                <a:spcPct val="100000"/>
              </a:lnSpc>
              <a:spcBef>
                <a:spcPts val="0"/>
              </a:spcBef>
              <a:buNone/>
            </a:pPr>
            <a:r>
              <a:rPr lang="it-IT" sz="1400" dirty="0">
                <a:latin typeface="Courier New" panose="02070309020205020404" pitchFamily="49" charset="0"/>
                <a:cs typeface="Courier New" panose="02070309020205020404" pitchFamily="49" charset="0"/>
                <a:sym typeface="Wingdings" panose="05000000000000000000" pitchFamily="2" charset="2"/>
              </a:rPr>
              <a:t>                    &gt; to 10.20.4.2 via st2.0 </a:t>
            </a:r>
            <a:r>
              <a:rPr lang="it-IT" sz="1400" dirty="0">
                <a:latin typeface="Arial Nova" panose="020B0504020202020204" pitchFamily="34" charset="0"/>
                <a:cs typeface="Courier New" panose="02070309020205020404" pitchFamily="49" charset="0"/>
                <a:sym typeface="Wingdings" panose="05000000000000000000" pitchFamily="2" charset="2"/>
              </a:rPr>
              <a:t>(selected next-hop)</a:t>
            </a:r>
          </a:p>
          <a:p>
            <a:pPr marL="1084263" indent="0">
              <a:lnSpc>
                <a:spcPct val="100000"/>
              </a:lnSpc>
              <a:spcBef>
                <a:spcPts val="0"/>
              </a:spcBef>
              <a:buNone/>
            </a:pPr>
            <a:endParaRPr lang="it-IT" sz="1400" dirty="0">
              <a:latin typeface="Arial Nova" panose="020B0504020202020204" pitchFamily="34" charset="0"/>
              <a:cs typeface="Courier New" panose="02070309020205020404" pitchFamily="49" charset="0"/>
              <a:sym typeface="Wingdings" panose="05000000000000000000" pitchFamily="2" charset="2"/>
            </a:endParaRPr>
          </a:p>
          <a:p>
            <a:pPr marL="398463" indent="0">
              <a:lnSpc>
                <a:spcPct val="100000"/>
              </a:lnSpc>
              <a:spcBef>
                <a:spcPts val="0"/>
              </a:spcBef>
              <a:buNone/>
            </a:pPr>
            <a:r>
              <a:rPr lang="en-US" sz="1400" dirty="0">
                <a:latin typeface="Arial Nova" panose="020B0504020202020204" pitchFamily="34" charset="0"/>
                <a:sym typeface="Wingdings" panose="05000000000000000000" pitchFamily="2" charset="2"/>
              </a:rPr>
              <a:t>2) The metrics are not configured correctly so the metric to get to 10.1.1.0/24 from R3 is better via R2:</a:t>
            </a:r>
          </a:p>
        </p:txBody>
      </p:sp>
    </p:spTree>
    <p:extLst>
      <p:ext uri="{BB962C8B-B14F-4D97-AF65-F5344CB8AC3E}">
        <p14:creationId xmlns:p14="http://schemas.microsoft.com/office/powerpoint/2010/main" val="379483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Rounded Corners 62">
            <a:extLst>
              <a:ext uri="{FF2B5EF4-FFF2-40B4-BE49-F238E27FC236}">
                <a16:creationId xmlns:a16="http://schemas.microsoft.com/office/drawing/2014/main" id="{A4352041-63B0-4FF1-8D0A-67D7104BCB99}"/>
              </a:ext>
            </a:extLst>
          </p:cNvPr>
          <p:cNvSpPr/>
          <p:nvPr/>
        </p:nvSpPr>
        <p:spPr>
          <a:xfrm>
            <a:off x="4529386" y="1340099"/>
            <a:ext cx="1599505" cy="1358029"/>
          </a:xfrm>
          <a:prstGeom prst="round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solidFill>
                  <a:schemeClr val="tx1"/>
                </a:solidFill>
              </a:rPr>
              <a:t>Zone </a:t>
            </a:r>
          </a:p>
          <a:p>
            <a:pPr algn="r"/>
            <a:r>
              <a:rPr lang="en-US" sz="1400" dirty="0">
                <a:solidFill>
                  <a:schemeClr val="tx1"/>
                </a:solidFill>
                <a:latin typeface="Segoe Print" panose="02000600000000000000" pitchFamily="2" charset="0"/>
              </a:rPr>
              <a:t>R1_SERVICES</a:t>
            </a:r>
          </a:p>
        </p:txBody>
      </p:sp>
      <p:sp>
        <p:nvSpPr>
          <p:cNvPr id="52" name="Rectangle: Rounded Corners 51">
            <a:extLst>
              <a:ext uri="{FF2B5EF4-FFF2-40B4-BE49-F238E27FC236}">
                <a16:creationId xmlns:a16="http://schemas.microsoft.com/office/drawing/2014/main" id="{A6B8BB1F-249B-4047-B963-B17657D54F20}"/>
              </a:ext>
            </a:extLst>
          </p:cNvPr>
          <p:cNvSpPr/>
          <p:nvPr/>
        </p:nvSpPr>
        <p:spPr>
          <a:xfrm>
            <a:off x="4535935" y="2784782"/>
            <a:ext cx="1599504" cy="1148885"/>
          </a:xfrm>
          <a:prstGeom prst="round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dirty="0">
                <a:solidFill>
                  <a:schemeClr val="tx1"/>
                </a:solidFill>
              </a:rPr>
              <a:t>Zone</a:t>
            </a:r>
          </a:p>
          <a:p>
            <a:pPr algn="r"/>
            <a:r>
              <a:rPr lang="en-US" sz="1400" dirty="0">
                <a:solidFill>
                  <a:schemeClr val="tx1"/>
                </a:solidFill>
                <a:latin typeface="Segoe Print" panose="02000600000000000000" pitchFamily="2" charset="0"/>
              </a:rPr>
              <a:t>R2_SERVICES</a:t>
            </a:r>
          </a:p>
        </p:txBody>
      </p:sp>
      <p:sp>
        <p:nvSpPr>
          <p:cNvPr id="62" name="Rectangle: Rounded Corners 61">
            <a:extLst>
              <a:ext uri="{FF2B5EF4-FFF2-40B4-BE49-F238E27FC236}">
                <a16:creationId xmlns:a16="http://schemas.microsoft.com/office/drawing/2014/main" id="{7B6E987B-C13D-467D-BB7C-2D97A46BC86D}"/>
              </a:ext>
            </a:extLst>
          </p:cNvPr>
          <p:cNvSpPr/>
          <p:nvPr/>
        </p:nvSpPr>
        <p:spPr>
          <a:xfrm>
            <a:off x="6485467" y="1059845"/>
            <a:ext cx="3403694" cy="4443487"/>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ZONE </a:t>
            </a:r>
            <a:r>
              <a:rPr lang="en-US" sz="1600" dirty="0">
                <a:solidFill>
                  <a:schemeClr val="tx1"/>
                </a:solidFill>
                <a:latin typeface="Segoe Print" panose="02000600000000000000" pitchFamily="2" charset="0"/>
              </a:rPr>
              <a:t>USERS</a:t>
            </a:r>
            <a:endParaRPr lang="en-US" dirty="0">
              <a:solidFill>
                <a:schemeClr val="tx1"/>
              </a:solidFill>
              <a:latin typeface="Segoe Print" panose="02000600000000000000" pitchFamily="2" charset="0"/>
            </a:endParaRPr>
          </a:p>
        </p:txBody>
      </p:sp>
      <p:sp>
        <p:nvSpPr>
          <p:cNvPr id="4" name="Oval 3">
            <a:extLst>
              <a:ext uri="{FF2B5EF4-FFF2-40B4-BE49-F238E27FC236}">
                <a16:creationId xmlns:a16="http://schemas.microsoft.com/office/drawing/2014/main" id="{8576C640-0E9D-4E64-8D72-779018FB2714}"/>
              </a:ext>
            </a:extLst>
          </p:cNvPr>
          <p:cNvSpPr/>
          <p:nvPr/>
        </p:nvSpPr>
        <p:spPr>
          <a:xfrm>
            <a:off x="2301411" y="3590163"/>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R2</a:t>
            </a:r>
          </a:p>
        </p:txBody>
      </p:sp>
      <p:sp>
        <p:nvSpPr>
          <p:cNvPr id="5" name="Oval 4">
            <a:extLst>
              <a:ext uri="{FF2B5EF4-FFF2-40B4-BE49-F238E27FC236}">
                <a16:creationId xmlns:a16="http://schemas.microsoft.com/office/drawing/2014/main" id="{0ABE6679-D6F0-42DE-89B7-00FD013A03CC}"/>
              </a:ext>
            </a:extLst>
          </p:cNvPr>
          <p:cNvSpPr/>
          <p:nvPr/>
        </p:nvSpPr>
        <p:spPr>
          <a:xfrm>
            <a:off x="2301411" y="1242542"/>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R1</a:t>
            </a:r>
          </a:p>
        </p:txBody>
      </p:sp>
      <p:cxnSp>
        <p:nvCxnSpPr>
          <p:cNvPr id="13" name="Straight Connector 12">
            <a:extLst>
              <a:ext uri="{FF2B5EF4-FFF2-40B4-BE49-F238E27FC236}">
                <a16:creationId xmlns:a16="http://schemas.microsoft.com/office/drawing/2014/main" id="{7F3DA3CC-B1D1-45BF-BB6C-93BE6DEEA8AF}"/>
              </a:ext>
            </a:extLst>
          </p:cNvPr>
          <p:cNvCxnSpPr>
            <a:cxnSpLocks/>
            <a:stCxn id="6" idx="6"/>
          </p:cNvCxnSpPr>
          <p:nvPr/>
        </p:nvCxnSpPr>
        <p:spPr>
          <a:xfrm flipV="1">
            <a:off x="6599583" y="2650848"/>
            <a:ext cx="1588333" cy="1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3349D3B-ABA2-4657-84F2-33F4581D4046}"/>
              </a:ext>
            </a:extLst>
          </p:cNvPr>
          <p:cNvSpPr/>
          <p:nvPr/>
        </p:nvSpPr>
        <p:spPr>
          <a:xfrm>
            <a:off x="8187916" y="2408790"/>
            <a:ext cx="735496" cy="487017"/>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dk1"/>
                </a:solidFill>
                <a:latin typeface="Arial Nova" panose="020B0504020202020204" pitchFamily="34" charset="0"/>
              </a:rPr>
              <a:t>SWs</a:t>
            </a:r>
          </a:p>
        </p:txBody>
      </p:sp>
      <p:sp>
        <p:nvSpPr>
          <p:cNvPr id="6" name="Oval 5">
            <a:extLst>
              <a:ext uri="{FF2B5EF4-FFF2-40B4-BE49-F238E27FC236}">
                <a16:creationId xmlns:a16="http://schemas.microsoft.com/office/drawing/2014/main" id="{31A3562E-EB46-41CF-BE33-584345EF8BAD}"/>
              </a:ext>
            </a:extLst>
          </p:cNvPr>
          <p:cNvSpPr/>
          <p:nvPr/>
        </p:nvSpPr>
        <p:spPr>
          <a:xfrm>
            <a:off x="5957545" y="2352674"/>
            <a:ext cx="642038" cy="599248"/>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latin typeface="Arial Nova" panose="020B0504020202020204" pitchFamily="34" charset="0"/>
              </a:rPr>
              <a:t>R3</a:t>
            </a:r>
          </a:p>
        </p:txBody>
      </p:sp>
      <p:sp>
        <p:nvSpPr>
          <p:cNvPr id="46" name="Rectangle 45">
            <a:extLst>
              <a:ext uri="{FF2B5EF4-FFF2-40B4-BE49-F238E27FC236}">
                <a16:creationId xmlns:a16="http://schemas.microsoft.com/office/drawing/2014/main" id="{03CC4EA6-344E-4A1E-8086-063DD41BDCF6}"/>
              </a:ext>
            </a:extLst>
          </p:cNvPr>
          <p:cNvSpPr/>
          <p:nvPr/>
        </p:nvSpPr>
        <p:spPr>
          <a:xfrm>
            <a:off x="8325536" y="34544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7" name="Rectangle 46">
            <a:extLst>
              <a:ext uri="{FF2B5EF4-FFF2-40B4-BE49-F238E27FC236}">
                <a16:creationId xmlns:a16="http://schemas.microsoft.com/office/drawing/2014/main" id="{B036BBEF-337C-4FA2-9212-3684F945BEF4}"/>
              </a:ext>
            </a:extLst>
          </p:cNvPr>
          <p:cNvSpPr/>
          <p:nvPr/>
        </p:nvSpPr>
        <p:spPr>
          <a:xfrm>
            <a:off x="8477936" y="36068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sp>
        <p:nvSpPr>
          <p:cNvPr id="48" name="Rectangle 47">
            <a:extLst>
              <a:ext uri="{FF2B5EF4-FFF2-40B4-BE49-F238E27FC236}">
                <a16:creationId xmlns:a16="http://schemas.microsoft.com/office/drawing/2014/main" id="{5ABA2A86-8490-4BCF-B2D3-2EC27C032099}"/>
              </a:ext>
            </a:extLst>
          </p:cNvPr>
          <p:cNvSpPr/>
          <p:nvPr/>
        </p:nvSpPr>
        <p:spPr>
          <a:xfrm>
            <a:off x="8630336" y="3759211"/>
            <a:ext cx="482601"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PCs</a:t>
            </a:r>
          </a:p>
        </p:txBody>
      </p:sp>
      <p:cxnSp>
        <p:nvCxnSpPr>
          <p:cNvPr id="50" name="Straight Arrow Connector 49">
            <a:extLst>
              <a:ext uri="{FF2B5EF4-FFF2-40B4-BE49-F238E27FC236}">
                <a16:creationId xmlns:a16="http://schemas.microsoft.com/office/drawing/2014/main" id="{E4D11076-86F5-4C5C-90C3-75CADE5CFBE7}"/>
              </a:ext>
            </a:extLst>
          </p:cNvPr>
          <p:cNvCxnSpPr>
            <a:stCxn id="44" idx="2"/>
            <a:endCxn id="46" idx="0"/>
          </p:cNvCxnSpPr>
          <p:nvPr/>
        </p:nvCxnSpPr>
        <p:spPr>
          <a:xfrm>
            <a:off x="8555664" y="2895807"/>
            <a:ext cx="11173" cy="558604"/>
          </a:xfrm>
          <a:prstGeom prst="straightConnector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9FE69D95-FAA8-4440-9504-8DCA5D29849A}"/>
              </a:ext>
            </a:extLst>
          </p:cNvPr>
          <p:cNvSpPr/>
          <p:nvPr/>
        </p:nvSpPr>
        <p:spPr>
          <a:xfrm>
            <a:off x="2184921" y="46102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7" name="Rectangle 56">
            <a:extLst>
              <a:ext uri="{FF2B5EF4-FFF2-40B4-BE49-F238E27FC236}">
                <a16:creationId xmlns:a16="http://schemas.microsoft.com/office/drawing/2014/main" id="{B6E1A786-7A05-4EA6-9C50-FF70E3F38FFF}"/>
              </a:ext>
            </a:extLst>
          </p:cNvPr>
          <p:cNvSpPr/>
          <p:nvPr/>
        </p:nvSpPr>
        <p:spPr>
          <a:xfrm>
            <a:off x="2337321" y="4762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58" name="Rectangle 57">
            <a:extLst>
              <a:ext uri="{FF2B5EF4-FFF2-40B4-BE49-F238E27FC236}">
                <a16:creationId xmlns:a16="http://schemas.microsoft.com/office/drawing/2014/main" id="{3BB89B12-2270-4FD6-BC42-87C5971A60C4}"/>
              </a:ext>
            </a:extLst>
          </p:cNvPr>
          <p:cNvSpPr/>
          <p:nvPr/>
        </p:nvSpPr>
        <p:spPr>
          <a:xfrm>
            <a:off x="2489721" y="4915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60" name="Straight Connector 59">
            <a:extLst>
              <a:ext uri="{FF2B5EF4-FFF2-40B4-BE49-F238E27FC236}">
                <a16:creationId xmlns:a16="http://schemas.microsoft.com/office/drawing/2014/main" id="{09F0F9EF-DA35-4C04-A9EA-872854D788C6}"/>
              </a:ext>
            </a:extLst>
          </p:cNvPr>
          <p:cNvCxnSpPr>
            <a:cxnSpLocks/>
            <a:stCxn id="4" idx="4"/>
            <a:endCxn id="56" idx="0"/>
          </p:cNvCxnSpPr>
          <p:nvPr/>
        </p:nvCxnSpPr>
        <p:spPr>
          <a:xfrm flipH="1">
            <a:off x="2621716" y="4189411"/>
            <a:ext cx="714" cy="4208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10429B7C-0CF8-460B-A10F-DFA2C5E6C2C5}"/>
              </a:ext>
            </a:extLst>
          </p:cNvPr>
          <p:cNvCxnSpPr>
            <a:cxnSpLocks/>
            <a:stCxn id="5" idx="4"/>
            <a:endCxn id="4" idx="0"/>
          </p:cNvCxnSpPr>
          <p:nvPr/>
        </p:nvCxnSpPr>
        <p:spPr>
          <a:xfrm>
            <a:off x="2622430" y="1841790"/>
            <a:ext cx="0" cy="17483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3C5C35A5-99E5-4453-8224-9D44D595A222}"/>
              </a:ext>
            </a:extLst>
          </p:cNvPr>
          <p:cNvSpPr/>
          <p:nvPr/>
        </p:nvSpPr>
        <p:spPr>
          <a:xfrm>
            <a:off x="2337321" y="47626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8" name="Rectangle 27">
            <a:extLst>
              <a:ext uri="{FF2B5EF4-FFF2-40B4-BE49-F238E27FC236}">
                <a16:creationId xmlns:a16="http://schemas.microsoft.com/office/drawing/2014/main" id="{7CFBBC14-A11A-4000-B272-6C0575FDCA6F}"/>
              </a:ext>
            </a:extLst>
          </p:cNvPr>
          <p:cNvSpPr/>
          <p:nvPr/>
        </p:nvSpPr>
        <p:spPr>
          <a:xfrm>
            <a:off x="2489721" y="49150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29" name="Rectangle 28">
            <a:extLst>
              <a:ext uri="{FF2B5EF4-FFF2-40B4-BE49-F238E27FC236}">
                <a16:creationId xmlns:a16="http://schemas.microsoft.com/office/drawing/2014/main" id="{7192423F-59FC-454B-8C3E-C1BC849FF3FB}"/>
              </a:ext>
            </a:extLst>
          </p:cNvPr>
          <p:cNvSpPr/>
          <p:nvPr/>
        </p:nvSpPr>
        <p:spPr>
          <a:xfrm>
            <a:off x="2642121" y="506744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4" name="Rectangle 33">
            <a:extLst>
              <a:ext uri="{FF2B5EF4-FFF2-40B4-BE49-F238E27FC236}">
                <a16:creationId xmlns:a16="http://schemas.microsoft.com/office/drawing/2014/main" id="{1BE6407C-D5E2-4BC1-84C6-EA674C258682}"/>
              </a:ext>
            </a:extLst>
          </p:cNvPr>
          <p:cNvSpPr/>
          <p:nvPr/>
        </p:nvSpPr>
        <p:spPr>
          <a:xfrm>
            <a:off x="385939" y="10849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5" name="Rectangle 34">
            <a:extLst>
              <a:ext uri="{FF2B5EF4-FFF2-40B4-BE49-F238E27FC236}">
                <a16:creationId xmlns:a16="http://schemas.microsoft.com/office/drawing/2014/main" id="{A95D90AE-60A0-4228-9175-1E008837878C}"/>
              </a:ext>
            </a:extLst>
          </p:cNvPr>
          <p:cNvSpPr/>
          <p:nvPr/>
        </p:nvSpPr>
        <p:spPr>
          <a:xfrm>
            <a:off x="538339" y="1237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6" name="Rectangle 35">
            <a:extLst>
              <a:ext uri="{FF2B5EF4-FFF2-40B4-BE49-F238E27FC236}">
                <a16:creationId xmlns:a16="http://schemas.microsoft.com/office/drawing/2014/main" id="{9BA05202-6641-4ADF-89C8-599029F0A73E}"/>
              </a:ext>
            </a:extLst>
          </p:cNvPr>
          <p:cNvSpPr/>
          <p:nvPr/>
        </p:nvSpPr>
        <p:spPr>
          <a:xfrm>
            <a:off x="690739" y="1389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7" name="Rectangle 36">
            <a:extLst>
              <a:ext uri="{FF2B5EF4-FFF2-40B4-BE49-F238E27FC236}">
                <a16:creationId xmlns:a16="http://schemas.microsoft.com/office/drawing/2014/main" id="{B91F3F5A-52FB-4CFE-9E4C-ED1CE8B1375C}"/>
              </a:ext>
            </a:extLst>
          </p:cNvPr>
          <p:cNvSpPr/>
          <p:nvPr/>
        </p:nvSpPr>
        <p:spPr>
          <a:xfrm>
            <a:off x="538339" y="12373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8" name="Rectangle 37">
            <a:extLst>
              <a:ext uri="{FF2B5EF4-FFF2-40B4-BE49-F238E27FC236}">
                <a16:creationId xmlns:a16="http://schemas.microsoft.com/office/drawing/2014/main" id="{11F9DF72-4928-4AC4-BFB6-F7B9B27796EE}"/>
              </a:ext>
            </a:extLst>
          </p:cNvPr>
          <p:cNvSpPr/>
          <p:nvPr/>
        </p:nvSpPr>
        <p:spPr>
          <a:xfrm>
            <a:off x="690739" y="13897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sp>
        <p:nvSpPr>
          <p:cNvPr id="39" name="Rectangle 38">
            <a:extLst>
              <a:ext uri="{FF2B5EF4-FFF2-40B4-BE49-F238E27FC236}">
                <a16:creationId xmlns:a16="http://schemas.microsoft.com/office/drawing/2014/main" id="{E64B03F4-80BB-401D-A30D-16BBA95315C6}"/>
              </a:ext>
            </a:extLst>
          </p:cNvPr>
          <p:cNvSpPr/>
          <p:nvPr/>
        </p:nvSpPr>
        <p:spPr>
          <a:xfrm>
            <a:off x="843139" y="1542166"/>
            <a:ext cx="873589" cy="40596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dk1"/>
                </a:solidFill>
                <a:latin typeface="Arial Nova" panose="020B0504020202020204" pitchFamily="34" charset="0"/>
              </a:rPr>
              <a:t>Services</a:t>
            </a:r>
          </a:p>
        </p:txBody>
      </p:sp>
      <p:cxnSp>
        <p:nvCxnSpPr>
          <p:cNvPr id="14" name="Straight Connector 13">
            <a:extLst>
              <a:ext uri="{FF2B5EF4-FFF2-40B4-BE49-F238E27FC236}">
                <a16:creationId xmlns:a16="http://schemas.microsoft.com/office/drawing/2014/main" id="{3CAD3504-DC15-4CAC-A09A-9EBD2E4932A0}"/>
              </a:ext>
            </a:extLst>
          </p:cNvPr>
          <p:cNvCxnSpPr>
            <a:cxnSpLocks/>
          </p:cNvCxnSpPr>
          <p:nvPr/>
        </p:nvCxnSpPr>
        <p:spPr>
          <a:xfrm flipH="1">
            <a:off x="1546474" y="1464315"/>
            <a:ext cx="7908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637CC71-6B35-4B25-942B-BAFFEF30CA78}"/>
              </a:ext>
            </a:extLst>
          </p:cNvPr>
          <p:cNvSpPr txBox="1"/>
          <p:nvPr/>
        </p:nvSpPr>
        <p:spPr>
          <a:xfrm>
            <a:off x="604094" y="2023974"/>
            <a:ext cx="1251625" cy="369332"/>
          </a:xfrm>
          <a:prstGeom prst="rect">
            <a:avLst/>
          </a:prstGeom>
          <a:noFill/>
        </p:spPr>
        <p:txBody>
          <a:bodyPr wrap="none" rtlCol="0">
            <a:spAutoFit/>
          </a:bodyPr>
          <a:lstStyle/>
          <a:p>
            <a:r>
              <a:rPr lang="en-US" dirty="0"/>
              <a:t>Networks 1</a:t>
            </a:r>
          </a:p>
        </p:txBody>
      </p:sp>
      <p:sp>
        <p:nvSpPr>
          <p:cNvPr id="45" name="TextBox 44">
            <a:extLst>
              <a:ext uri="{FF2B5EF4-FFF2-40B4-BE49-F238E27FC236}">
                <a16:creationId xmlns:a16="http://schemas.microsoft.com/office/drawing/2014/main" id="{4ED3C8D5-87AD-4C48-9511-ABA3159CE4B5}"/>
              </a:ext>
            </a:extLst>
          </p:cNvPr>
          <p:cNvSpPr txBox="1"/>
          <p:nvPr/>
        </p:nvSpPr>
        <p:spPr>
          <a:xfrm>
            <a:off x="2423680" y="5585491"/>
            <a:ext cx="1251625" cy="369332"/>
          </a:xfrm>
          <a:prstGeom prst="rect">
            <a:avLst/>
          </a:prstGeom>
          <a:noFill/>
        </p:spPr>
        <p:txBody>
          <a:bodyPr wrap="none" rtlCol="0">
            <a:spAutoFit/>
          </a:bodyPr>
          <a:lstStyle/>
          <a:p>
            <a:r>
              <a:rPr lang="en-US" dirty="0"/>
              <a:t>Networks 2</a:t>
            </a:r>
          </a:p>
        </p:txBody>
      </p:sp>
      <p:sp>
        <p:nvSpPr>
          <p:cNvPr id="49" name="TextBox 48">
            <a:extLst>
              <a:ext uri="{FF2B5EF4-FFF2-40B4-BE49-F238E27FC236}">
                <a16:creationId xmlns:a16="http://schemas.microsoft.com/office/drawing/2014/main" id="{076D4D5B-63C0-46FE-9089-DC5D671E904D}"/>
              </a:ext>
            </a:extLst>
          </p:cNvPr>
          <p:cNvSpPr txBox="1"/>
          <p:nvPr/>
        </p:nvSpPr>
        <p:spPr>
          <a:xfrm>
            <a:off x="8137249" y="4333969"/>
            <a:ext cx="1251625" cy="369332"/>
          </a:xfrm>
          <a:prstGeom prst="rect">
            <a:avLst/>
          </a:prstGeom>
          <a:noFill/>
        </p:spPr>
        <p:txBody>
          <a:bodyPr wrap="none" rtlCol="0">
            <a:spAutoFit/>
          </a:bodyPr>
          <a:lstStyle/>
          <a:p>
            <a:r>
              <a:rPr lang="en-US" dirty="0"/>
              <a:t>Networks 3</a:t>
            </a:r>
          </a:p>
        </p:txBody>
      </p:sp>
      <p:cxnSp>
        <p:nvCxnSpPr>
          <p:cNvPr id="10" name="Straight Connector 9">
            <a:extLst>
              <a:ext uri="{FF2B5EF4-FFF2-40B4-BE49-F238E27FC236}">
                <a16:creationId xmlns:a16="http://schemas.microsoft.com/office/drawing/2014/main" id="{66757820-FB52-4691-B932-907F2764AA47}"/>
              </a:ext>
            </a:extLst>
          </p:cNvPr>
          <p:cNvCxnSpPr>
            <a:stCxn id="5" idx="6"/>
            <a:endCxn id="6" idx="1"/>
          </p:cNvCxnSpPr>
          <p:nvPr/>
        </p:nvCxnSpPr>
        <p:spPr>
          <a:xfrm>
            <a:off x="2943449" y="1542166"/>
            <a:ext cx="3108120" cy="898266"/>
          </a:xfrm>
          <a:prstGeom prst="line">
            <a:avLst/>
          </a:prstGeom>
          <a:ln w="19050">
            <a:solidFill>
              <a:srgbClr val="000099"/>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D1DA149-7315-43D8-9084-BADD83308BBE}"/>
              </a:ext>
            </a:extLst>
          </p:cNvPr>
          <p:cNvCxnSpPr>
            <a:cxnSpLocks/>
            <a:stCxn id="4" idx="6"/>
            <a:endCxn id="6" idx="3"/>
          </p:cNvCxnSpPr>
          <p:nvPr/>
        </p:nvCxnSpPr>
        <p:spPr>
          <a:xfrm flipV="1">
            <a:off x="2943449" y="2864164"/>
            <a:ext cx="3108120" cy="1025623"/>
          </a:xfrm>
          <a:prstGeom prst="line">
            <a:avLst/>
          </a:prstGeom>
          <a:ln w="19050">
            <a:solidFill>
              <a:srgbClr val="000099"/>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365251E-5FFB-44A9-B94E-FE303DBA502E}"/>
              </a:ext>
            </a:extLst>
          </p:cNvPr>
          <p:cNvSpPr txBox="1"/>
          <p:nvPr/>
        </p:nvSpPr>
        <p:spPr>
          <a:xfrm>
            <a:off x="2076373" y="2557645"/>
            <a:ext cx="545342" cy="369332"/>
          </a:xfrm>
          <a:prstGeom prst="rect">
            <a:avLst/>
          </a:prstGeom>
          <a:noFill/>
        </p:spPr>
        <p:txBody>
          <a:bodyPr wrap="none" rtlCol="0">
            <a:spAutoFit/>
          </a:bodyPr>
          <a:lstStyle/>
          <a:p>
            <a:r>
              <a:rPr lang="en-US" dirty="0"/>
              <a:t>p2p</a:t>
            </a:r>
          </a:p>
        </p:txBody>
      </p:sp>
      <p:sp>
        <p:nvSpPr>
          <p:cNvPr id="55" name="TextBox 54">
            <a:extLst>
              <a:ext uri="{FF2B5EF4-FFF2-40B4-BE49-F238E27FC236}">
                <a16:creationId xmlns:a16="http://schemas.microsoft.com/office/drawing/2014/main" id="{9545268C-9887-43E0-AAE3-E9AA87AC832A}"/>
              </a:ext>
            </a:extLst>
          </p:cNvPr>
          <p:cNvSpPr txBox="1"/>
          <p:nvPr/>
        </p:nvSpPr>
        <p:spPr>
          <a:xfrm>
            <a:off x="225649" y="211830"/>
            <a:ext cx="10587950" cy="646331"/>
          </a:xfrm>
          <a:prstGeom prst="rect">
            <a:avLst/>
          </a:prstGeom>
          <a:noFill/>
        </p:spPr>
        <p:txBody>
          <a:bodyPr wrap="square" rtlCol="0">
            <a:spAutoFit/>
          </a:bodyPr>
          <a:lstStyle/>
          <a:p>
            <a:r>
              <a:rPr lang="en-US" dirty="0"/>
              <a:t>For the isolation part I would use security policies. Something like this.  Make sure OSPF is allowed in the security zones, and the </a:t>
            </a:r>
            <a:r>
              <a:rPr lang="en-US" dirty="0" err="1"/>
              <a:t>st</a:t>
            </a:r>
            <a:r>
              <a:rPr lang="en-US" dirty="0"/>
              <a:t> interfaces are configured in the zones and all that. </a:t>
            </a:r>
          </a:p>
        </p:txBody>
      </p:sp>
      <p:sp>
        <p:nvSpPr>
          <p:cNvPr id="23" name="TextBox 22">
            <a:extLst>
              <a:ext uri="{FF2B5EF4-FFF2-40B4-BE49-F238E27FC236}">
                <a16:creationId xmlns:a16="http://schemas.microsoft.com/office/drawing/2014/main" id="{8222A0FE-507F-49E9-9827-E27D27E2E895}"/>
              </a:ext>
            </a:extLst>
          </p:cNvPr>
          <p:cNvSpPr txBox="1"/>
          <p:nvPr/>
        </p:nvSpPr>
        <p:spPr>
          <a:xfrm>
            <a:off x="63141" y="2393306"/>
            <a:ext cx="1937390" cy="369332"/>
          </a:xfrm>
          <a:prstGeom prst="rect">
            <a:avLst/>
          </a:prstGeom>
          <a:noFill/>
        </p:spPr>
        <p:txBody>
          <a:bodyPr wrap="none" rtlCol="0">
            <a:spAutoFit/>
          </a:bodyPr>
          <a:lstStyle/>
          <a:p>
            <a:r>
              <a:rPr lang="en-US" dirty="0"/>
              <a:t>Example 10.1.1/24</a:t>
            </a:r>
          </a:p>
        </p:txBody>
      </p:sp>
      <p:sp>
        <p:nvSpPr>
          <p:cNvPr id="59" name="TextBox 58">
            <a:extLst>
              <a:ext uri="{FF2B5EF4-FFF2-40B4-BE49-F238E27FC236}">
                <a16:creationId xmlns:a16="http://schemas.microsoft.com/office/drawing/2014/main" id="{E02AB476-75B9-4258-85C9-0904B8EB1A9F}"/>
              </a:ext>
            </a:extLst>
          </p:cNvPr>
          <p:cNvSpPr txBox="1"/>
          <p:nvPr/>
        </p:nvSpPr>
        <p:spPr>
          <a:xfrm>
            <a:off x="2423680" y="5885115"/>
            <a:ext cx="1937390" cy="369332"/>
          </a:xfrm>
          <a:prstGeom prst="rect">
            <a:avLst/>
          </a:prstGeom>
          <a:noFill/>
        </p:spPr>
        <p:txBody>
          <a:bodyPr wrap="none" rtlCol="0">
            <a:spAutoFit/>
          </a:bodyPr>
          <a:lstStyle/>
          <a:p>
            <a:r>
              <a:rPr lang="en-US" dirty="0"/>
              <a:t>Example 10.2.2/24</a:t>
            </a:r>
          </a:p>
        </p:txBody>
      </p:sp>
      <p:sp>
        <p:nvSpPr>
          <p:cNvPr id="61" name="TextBox 60">
            <a:extLst>
              <a:ext uri="{FF2B5EF4-FFF2-40B4-BE49-F238E27FC236}">
                <a16:creationId xmlns:a16="http://schemas.microsoft.com/office/drawing/2014/main" id="{B9238B13-C0E2-45EB-B1C6-AF2601549D2C}"/>
              </a:ext>
            </a:extLst>
          </p:cNvPr>
          <p:cNvSpPr txBox="1"/>
          <p:nvPr/>
        </p:nvSpPr>
        <p:spPr>
          <a:xfrm>
            <a:off x="7661641" y="4680776"/>
            <a:ext cx="1937390" cy="369332"/>
          </a:xfrm>
          <a:prstGeom prst="rect">
            <a:avLst/>
          </a:prstGeom>
          <a:noFill/>
        </p:spPr>
        <p:txBody>
          <a:bodyPr wrap="none" rtlCol="0">
            <a:spAutoFit/>
          </a:bodyPr>
          <a:lstStyle/>
          <a:p>
            <a:r>
              <a:rPr lang="en-US" dirty="0"/>
              <a:t>Example 10.3.3/24</a:t>
            </a:r>
          </a:p>
        </p:txBody>
      </p:sp>
      <p:sp>
        <p:nvSpPr>
          <p:cNvPr id="2" name="Rectangle 1">
            <a:extLst>
              <a:ext uri="{FF2B5EF4-FFF2-40B4-BE49-F238E27FC236}">
                <a16:creationId xmlns:a16="http://schemas.microsoft.com/office/drawing/2014/main" id="{AAA378F9-CC74-4D59-9DAF-7E3F4F01A58F}"/>
              </a:ext>
            </a:extLst>
          </p:cNvPr>
          <p:cNvSpPr/>
          <p:nvPr/>
        </p:nvSpPr>
        <p:spPr>
          <a:xfrm>
            <a:off x="4497509" y="5604146"/>
            <a:ext cx="6096000" cy="1107996"/>
          </a:xfrm>
          <a:prstGeom prst="rect">
            <a:avLst/>
          </a:prstGeom>
        </p:spPr>
        <p:txBody>
          <a:bodyPr>
            <a:spAutoFit/>
          </a:bodyPr>
          <a:lstStyle/>
          <a:p>
            <a:r>
              <a:rPr lang="en-US" sz="1100" b="1" dirty="0">
                <a:latin typeface="Courier New" panose="02070309020205020404" pitchFamily="49" charset="0"/>
                <a:cs typeface="Courier New" panose="02070309020205020404" pitchFamily="49" charset="0"/>
              </a:rPr>
              <a:t>[edit security policies from-zone USERS to-zone R1-SERVICES]</a:t>
            </a:r>
          </a:p>
          <a:p>
            <a:r>
              <a:rPr lang="en-US" sz="1100" b="1" dirty="0">
                <a:latin typeface="Courier New" panose="02070309020205020404" pitchFamily="49" charset="0"/>
                <a:cs typeface="Courier New" panose="02070309020205020404" pitchFamily="49" charset="0"/>
              </a:rPr>
              <a:t>lab@vSRX1# show | display set relative</a:t>
            </a:r>
          </a:p>
          <a:p>
            <a:r>
              <a:rPr lang="en-US" sz="1100" dirty="0">
                <a:latin typeface="Courier New" panose="02070309020205020404" pitchFamily="49" charset="0"/>
                <a:cs typeface="Courier New" panose="02070309020205020404" pitchFamily="49" charset="0"/>
              </a:rPr>
              <a:t>set policy 1 match source-address USER-NEW-NETWORK</a:t>
            </a:r>
          </a:p>
          <a:p>
            <a:r>
              <a:rPr lang="en-US" sz="1100" dirty="0">
                <a:latin typeface="Courier New" panose="02070309020205020404" pitchFamily="49" charset="0"/>
                <a:cs typeface="Courier New" panose="02070309020205020404" pitchFamily="49" charset="0"/>
              </a:rPr>
              <a:t>set policy 1 match destination-address R1-SERVICES</a:t>
            </a:r>
          </a:p>
          <a:p>
            <a:r>
              <a:rPr lang="en-US" sz="1100" dirty="0">
                <a:latin typeface="Courier New" panose="02070309020205020404" pitchFamily="49" charset="0"/>
                <a:cs typeface="Courier New" panose="02070309020205020404" pitchFamily="49" charset="0"/>
              </a:rPr>
              <a:t>set policy 1 match application SERVICES</a:t>
            </a:r>
          </a:p>
          <a:p>
            <a:r>
              <a:rPr lang="en-US" sz="1100" dirty="0">
                <a:latin typeface="Courier New" panose="02070309020205020404" pitchFamily="49" charset="0"/>
                <a:cs typeface="Courier New" panose="02070309020205020404" pitchFamily="49" charset="0"/>
              </a:rPr>
              <a:t>set policy 1 then permit</a:t>
            </a:r>
            <a:endParaRPr lang="en-US"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FD9C654E-1E16-47B5-A40C-DF1D2B94510B}"/>
              </a:ext>
            </a:extLst>
          </p:cNvPr>
          <p:cNvSpPr txBox="1"/>
          <p:nvPr/>
        </p:nvSpPr>
        <p:spPr>
          <a:xfrm>
            <a:off x="9768320" y="5884952"/>
            <a:ext cx="2195036" cy="738664"/>
          </a:xfrm>
          <a:prstGeom prst="rect">
            <a:avLst/>
          </a:prstGeom>
          <a:noFill/>
          <a:ln>
            <a:solidFill>
              <a:srgbClr val="002060"/>
            </a:solidFill>
          </a:ln>
        </p:spPr>
        <p:txBody>
          <a:bodyPr wrap="square" rtlCol="0">
            <a:spAutoFit/>
          </a:bodyPr>
          <a:lstStyle/>
          <a:p>
            <a:r>
              <a:rPr lang="en-US" sz="1400" dirty="0">
                <a:latin typeface="Arial Nova" panose="020B0504020202020204" pitchFamily="34" charset="0"/>
              </a:rPr>
              <a:t>Anything not explicitly permitted it rejected by the default policy</a:t>
            </a:r>
          </a:p>
        </p:txBody>
      </p:sp>
    </p:spTree>
    <p:extLst>
      <p:ext uri="{BB962C8B-B14F-4D97-AF65-F5344CB8AC3E}">
        <p14:creationId xmlns:p14="http://schemas.microsoft.com/office/powerpoint/2010/main" val="619855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375</Words>
  <Application>Microsoft Office PowerPoint</Application>
  <PresentationFormat>Widescreen</PresentationFormat>
  <Paragraphs>118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Nova</vt:lpstr>
      <vt:lpstr>Calibri</vt:lpstr>
      <vt:lpstr>Calibri Light</vt:lpstr>
      <vt:lpstr>Courier New</vt:lpstr>
      <vt:lpstr>Segoe Print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Yasmin Lara</dc:creator>
  <cp:lastModifiedBy>Yasmin Lara</cp:lastModifiedBy>
  <cp:revision>15</cp:revision>
  <dcterms:created xsi:type="dcterms:W3CDTF">2019-05-15T15:56:53Z</dcterms:created>
  <dcterms:modified xsi:type="dcterms:W3CDTF">2019-05-15T22:02:24Z</dcterms:modified>
</cp:coreProperties>
</file>